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2" r:id="rId5"/>
    <p:sldMasterId id="2147483675" r:id="rId6"/>
    <p:sldMasterId id="2147483677" r:id="rId7"/>
    <p:sldMasterId id="2147483679" r:id="rId8"/>
    <p:sldMasterId id="2147483683" r:id="rId9"/>
  </p:sldMasterIdLst>
  <p:notesMasterIdLst>
    <p:notesMasterId r:id="rId22"/>
  </p:notesMasterIdLst>
  <p:sldIdLst>
    <p:sldId id="517" r:id="rId10"/>
    <p:sldId id="961" r:id="rId11"/>
    <p:sldId id="911" r:id="rId12"/>
    <p:sldId id="968" r:id="rId13"/>
    <p:sldId id="983" r:id="rId14"/>
    <p:sldId id="984" r:id="rId15"/>
    <p:sldId id="985" r:id="rId16"/>
    <p:sldId id="986" r:id="rId17"/>
    <p:sldId id="981" r:id="rId18"/>
    <p:sldId id="980" r:id="rId19"/>
    <p:sldId id="973" r:id="rId20"/>
    <p:sldId id="82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F37C08-FCC5-E86F-C34D-AFAD35AD2322}" name="Contento, Allison (OCFS)" initials="CA(" userId="S::Allison.Contento@ocfs.ny.gov::f9ac3e30-51dd-4d7f-abbb-c03043c04c41" providerId="AD"/>
  <p188:author id="{FB7B8853-74D4-EFA8-FB4D-49A4C3FE1D9F}" name="Miranda-Julian, Claudia (OCFS)" initials="MJC(" userId="S::Claudia.Miranda-Julian@ocfs.ny.gov::884aff7c-0683-49c4-8a6d-5a0c74dc9d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rkland, Kristen (OCFS)" initials="KK(" lastIdx="2" clrIdx="0">
    <p:extLst>
      <p:ext uri="{19B8F6BF-5375-455C-9EA6-DF929625EA0E}">
        <p15:presenceInfo xmlns:p15="http://schemas.microsoft.com/office/powerpoint/2012/main" userId="Kirkland, Kristen (OCF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5BD"/>
    <a:srgbClr val="EE6600"/>
    <a:srgbClr val="595959"/>
    <a:srgbClr val="4BACC6"/>
    <a:srgbClr val="685DAB"/>
    <a:srgbClr val="5767B4"/>
    <a:srgbClr val="523187"/>
    <a:srgbClr val="8064A2"/>
    <a:srgbClr val="002D72"/>
    <a:srgbClr val="5F5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908" autoAdjust="0"/>
  </p:normalViewPr>
  <p:slideViewPr>
    <p:cSldViewPr snapToGrid="0">
      <p:cViewPr varScale="1">
        <p:scale>
          <a:sx n="62" d="100"/>
          <a:sy n="62" d="100"/>
        </p:scale>
        <p:origin x="828"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200"/>
            </a:lvl1pPr>
          </a:lstStyle>
          <a:p>
            <a:fld id="{2EC2B444-6ABA-4DDD-9E7F-14D3D3FB52B3}" type="datetimeFigureOut">
              <a:rPr lang="en-US" smtClean="0"/>
              <a:t>10/11/2023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58" tIns="46580" rIns="93158" bIns="46580" rtlCol="0" anchor="b"/>
          <a:lstStyle>
            <a:lvl1pPr algn="r">
              <a:defRPr sz="1200"/>
            </a:lvl1pPr>
          </a:lstStyle>
          <a:p>
            <a:fld id="{6F46CE3E-BAE1-4379-BB03-BB830258BFC7}" type="slidenum">
              <a:rPr lang="en-US" smtClean="0"/>
              <a:t>‹#›</a:t>
            </a:fld>
            <a:endParaRPr lang="en-US"/>
          </a:p>
        </p:txBody>
      </p:sp>
    </p:spTree>
    <p:extLst>
      <p:ext uri="{BB962C8B-B14F-4D97-AF65-F5344CB8AC3E}">
        <p14:creationId xmlns:p14="http://schemas.microsoft.com/office/powerpoint/2010/main" val="76743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Session will be recorded and uploaded to the HFNY website.</a:t>
            </a:r>
          </a:p>
          <a:p>
            <a:pPr marL="171450" indent="-171450">
              <a:buFont typeface="Arial" panose="020B0604020202020204" pitchFamily="34" charset="0"/>
              <a:buChar char="•"/>
            </a:pPr>
            <a:r>
              <a:rPr lang="en-US" dirty="0"/>
              <a:t>We’ll leave time for questions at the end of this session but please feel free to put questions in the chat as we go along, and we’ll work to answer all of them at the end.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a:t>
            </a:fld>
            <a:endParaRPr lang="en-US" dirty="0"/>
          </a:p>
        </p:txBody>
      </p:sp>
    </p:spTree>
    <p:extLst>
      <p:ext uri="{BB962C8B-B14F-4D97-AF65-F5344CB8AC3E}">
        <p14:creationId xmlns:p14="http://schemas.microsoft.com/office/powerpoint/2010/main" val="294853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11</a:t>
            </a:fld>
            <a:endParaRPr lang="en-US"/>
          </a:p>
        </p:txBody>
      </p:sp>
    </p:spTree>
    <p:extLst>
      <p:ext uri="{BB962C8B-B14F-4D97-AF65-F5344CB8AC3E}">
        <p14:creationId xmlns:p14="http://schemas.microsoft.com/office/powerpoint/2010/main" val="399935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12</a:t>
            </a:fld>
            <a:endParaRPr lang="en-US"/>
          </a:p>
        </p:txBody>
      </p:sp>
    </p:spTree>
    <p:extLst>
      <p:ext uri="{BB962C8B-B14F-4D97-AF65-F5344CB8AC3E}">
        <p14:creationId xmlns:p14="http://schemas.microsoft.com/office/powerpoint/2010/main" val="223453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Shorter presentation today but we know many of you have started to upload to SharePoint and so we’ll leave lots of time for questions.</a:t>
            </a:r>
          </a:p>
          <a:p>
            <a:pPr marL="171450" indent="-171450">
              <a:buFont typeface="Arial" panose="020B0604020202020204" pitchFamily="34" charset="0"/>
              <a:buChar char="•"/>
            </a:pPr>
            <a:r>
              <a:rPr lang="en-US" dirty="0"/>
              <a:t>Here is the agenda for today. We’ll take a look at self study requirements for BPS 7, share the connection with P.Is &amp; accreditation, share the boiler plate language for GA-5B narrative requirement, updates to SharePoint, and questions.</a:t>
            </a:r>
          </a:p>
        </p:txBody>
      </p:sp>
      <p:sp>
        <p:nvSpPr>
          <p:cNvPr id="4" name="Slide Number Placeholder 3"/>
          <p:cNvSpPr>
            <a:spLocks noGrp="1"/>
          </p:cNvSpPr>
          <p:nvPr>
            <p:ph type="sldNum" sz="quarter" idx="5"/>
          </p:nvPr>
        </p:nvSpPr>
        <p:spPr/>
        <p:txBody>
          <a:bodyPr/>
          <a:lstStyle/>
          <a:p>
            <a:fld id="{6F46CE3E-BAE1-4379-BB03-BB830258BFC7}" type="slidenum">
              <a:rPr lang="en-US" smtClean="0"/>
              <a:t>2</a:t>
            </a:fld>
            <a:endParaRPr lang="en-US"/>
          </a:p>
        </p:txBody>
      </p:sp>
    </p:spTree>
    <p:extLst>
      <p:ext uri="{BB962C8B-B14F-4D97-AF65-F5344CB8AC3E}">
        <p14:creationId xmlns:p14="http://schemas.microsoft.com/office/powerpoint/2010/main" val="277420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we are in October for 101 number 9.  The topic for November is yet to be determined.</a:t>
            </a:r>
          </a:p>
        </p:txBody>
      </p:sp>
      <p:sp>
        <p:nvSpPr>
          <p:cNvPr id="4" name="Slide Number Placeholder 3"/>
          <p:cNvSpPr>
            <a:spLocks noGrp="1"/>
          </p:cNvSpPr>
          <p:nvPr>
            <p:ph type="sldNum" sz="quarter" idx="5"/>
          </p:nvPr>
        </p:nvSpPr>
        <p:spPr/>
        <p:txBody>
          <a:bodyPr/>
          <a:lstStyle/>
          <a:p>
            <a:fld id="{6F46CE3E-BAE1-4379-BB03-BB830258BFC7}" type="slidenum">
              <a:rPr lang="en-US" smtClean="0"/>
              <a:t>3</a:t>
            </a:fld>
            <a:endParaRPr lang="en-US" dirty="0"/>
          </a:p>
        </p:txBody>
      </p:sp>
    </p:spTree>
    <p:extLst>
      <p:ext uri="{BB962C8B-B14F-4D97-AF65-F5344CB8AC3E}">
        <p14:creationId xmlns:p14="http://schemas.microsoft.com/office/powerpoint/2010/main" val="287494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a:t>
            </a:r>
          </a:p>
          <a:p>
            <a:pPr marL="171450" indent="-171450">
              <a:buFont typeface="Arial" panose="020B0604020202020204" pitchFamily="34" charset="0"/>
              <a:buChar char="•"/>
            </a:pPr>
            <a:r>
              <a:rPr lang="en-US" dirty="0"/>
              <a:t>Policy 7 drafts went out for feedback and are not finalized yet.</a:t>
            </a:r>
          </a:p>
          <a:p>
            <a:pPr marL="171450" indent="-171450">
              <a:buFont typeface="Arial" panose="020B0604020202020204" pitchFamily="34" charset="0"/>
              <a:buChar char="•"/>
            </a:pPr>
            <a:r>
              <a:rPr lang="en-US" dirty="0"/>
              <a:t>Once finalized and your procedures are approved by your OCFS PCM, they can be uploaded to SharePoint under the policies folder</a:t>
            </a:r>
          </a:p>
          <a:p>
            <a:pPr marL="171450" indent="-171450">
              <a:buFont typeface="Arial" panose="020B0604020202020204" pitchFamily="34" charset="0"/>
              <a:buChar char="•"/>
            </a:pPr>
            <a:r>
              <a:rPr lang="en-US" dirty="0"/>
              <a:t>CHSR is creating a new report- 7-1B to capture all that is required for the self study.  That will be ready when you begin uploading reports after 12/10/23</a:t>
            </a:r>
          </a:p>
          <a:p>
            <a:pPr marL="171450" indent="-171450">
              <a:buFont typeface="Arial" panose="020B0604020202020204" pitchFamily="34" charset="0"/>
              <a:buChar char="•"/>
            </a:pPr>
            <a:r>
              <a:rPr lang="en-US" dirty="0"/>
              <a:t>Along with the 7-2B report you’ll also upload the Immunization schedule.  There is a link to this schedule in Policy 7-2A in the appendix section</a:t>
            </a:r>
          </a:p>
          <a:p>
            <a:pPr marL="171450" indent="-171450">
              <a:buFont typeface="Arial" panose="020B0604020202020204" pitchFamily="34" charset="0"/>
              <a:buChar char="•"/>
            </a:pPr>
            <a:r>
              <a:rPr lang="en-US" dirty="0"/>
              <a:t>For 7-1 C, HFA is asking for a narrative</a:t>
            </a:r>
          </a:p>
        </p:txBody>
      </p:sp>
      <p:sp>
        <p:nvSpPr>
          <p:cNvPr id="4" name="Slide Number Placeholder 3"/>
          <p:cNvSpPr>
            <a:spLocks noGrp="1"/>
          </p:cNvSpPr>
          <p:nvPr>
            <p:ph type="sldNum" sz="quarter" idx="5"/>
          </p:nvPr>
        </p:nvSpPr>
        <p:spPr/>
        <p:txBody>
          <a:bodyPr/>
          <a:lstStyle/>
          <a:p>
            <a:fld id="{6F46CE3E-BAE1-4379-BB03-BB830258BFC7}" type="slidenum">
              <a:rPr lang="en-US" smtClean="0"/>
              <a:t>4</a:t>
            </a:fld>
            <a:endParaRPr lang="en-US" dirty="0"/>
          </a:p>
        </p:txBody>
      </p:sp>
    </p:spTree>
    <p:extLst>
      <p:ext uri="{BB962C8B-B14F-4D97-AF65-F5344CB8AC3E}">
        <p14:creationId xmlns:p14="http://schemas.microsoft.com/office/powerpoint/2010/main" val="422149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If programs upload their ASR and Quarterly Reports into their related folders, self-study requirements for this standard will be covered.</a:t>
            </a:r>
          </a:p>
        </p:txBody>
      </p:sp>
      <p:sp>
        <p:nvSpPr>
          <p:cNvPr id="4" name="Slide Number Placeholder 3"/>
          <p:cNvSpPr>
            <a:spLocks noGrp="1"/>
          </p:cNvSpPr>
          <p:nvPr>
            <p:ph type="sldNum" sz="quarter" idx="5"/>
          </p:nvPr>
        </p:nvSpPr>
        <p:spPr/>
        <p:txBody>
          <a:bodyPr/>
          <a:lstStyle/>
          <a:p>
            <a:fld id="{6F46CE3E-BAE1-4379-BB03-BB830258BFC7}" type="slidenum">
              <a:rPr lang="en-US" smtClean="0"/>
              <a:t>5</a:t>
            </a:fld>
            <a:endParaRPr lang="en-US" dirty="0"/>
          </a:p>
        </p:txBody>
      </p:sp>
    </p:spTree>
    <p:extLst>
      <p:ext uri="{BB962C8B-B14F-4D97-AF65-F5344CB8AC3E}">
        <p14:creationId xmlns:p14="http://schemas.microsoft.com/office/powerpoint/2010/main" val="77320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CHSR is working an excel document to share with programs.  This will be sent out before Dec. 10</a:t>
            </a:r>
            <a:r>
              <a:rPr lang="en-US" baseline="30000" dirty="0"/>
              <a:t>th</a:t>
            </a:r>
            <a:r>
              <a:rPr lang="en-US" dirty="0"/>
              <a:t>, 2023, when programs will begin uploading reports to SharePoint.  Let’s look at the document.  You’ll see that it lists all reports that need to be uploaded.  The corresponding standards are also listed.  The highlighted reports are reports that are also run as part of your Performance Indicators.  </a:t>
            </a:r>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6</a:t>
            </a:fld>
            <a:endParaRPr lang="en-US"/>
          </a:p>
        </p:txBody>
      </p:sp>
    </p:spTree>
    <p:extLst>
      <p:ext uri="{BB962C8B-B14F-4D97-AF65-F5344CB8AC3E}">
        <p14:creationId xmlns:p14="http://schemas.microsoft.com/office/powerpoint/2010/main" val="191723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2900" b="1" dirty="0">
                <a:solidFill>
                  <a:schemeClr val="tx2"/>
                </a:solidFill>
              </a:rPr>
              <a:t>GA-5B-Participant Death and Grief </a:t>
            </a:r>
            <a:r>
              <a:rPr lang="en-US" sz="2600" b="1" dirty="0">
                <a:solidFill>
                  <a:schemeClr val="tx2"/>
                </a:solidFill>
              </a:rPr>
              <a:t>Counseling-</a:t>
            </a:r>
            <a:r>
              <a:rPr lang="en-US" sz="2600" dirty="0">
                <a:solidFill>
                  <a:schemeClr val="tx2"/>
                </a:solidFill>
              </a:rPr>
              <a:t>Self Study requires you to submit a narrative indicating any incidents of participant death that have occurred within the past year. </a:t>
            </a:r>
          </a:p>
          <a:p>
            <a:pPr marL="457200" indent="-457200">
              <a:buFont typeface="Arial" panose="020B0604020202020204" pitchFamily="34" charset="0"/>
              <a:buChar char="•"/>
            </a:pPr>
            <a:r>
              <a:rPr lang="en-US" sz="2600" dirty="0">
                <a:solidFill>
                  <a:schemeClr val="tx2"/>
                </a:solidFill>
              </a:rPr>
              <a:t>Submit the Critical Incident Reports on any participant deaths. Ensure the reports are updated to include any additional information on the incident and/or support provided to the family.</a:t>
            </a:r>
          </a:p>
          <a:p>
            <a:pPr marL="457200" indent="-457200">
              <a:buFont typeface="Arial" panose="020B0604020202020204" pitchFamily="34" charset="0"/>
              <a:buChar char="•"/>
            </a:pPr>
            <a:r>
              <a:rPr lang="en-US" sz="2600" dirty="0">
                <a:solidFill>
                  <a:schemeClr val="tx2"/>
                </a:solidFill>
              </a:rPr>
              <a:t>We will be adding a separate folder for this information in SharePoint </a:t>
            </a:r>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7</a:t>
            </a:fld>
            <a:endParaRPr lang="en-US"/>
          </a:p>
        </p:txBody>
      </p:sp>
    </p:spTree>
    <p:extLst>
      <p:ext uri="{BB962C8B-B14F-4D97-AF65-F5344CB8AC3E}">
        <p14:creationId xmlns:p14="http://schemas.microsoft.com/office/powerpoint/2010/main" val="2277972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Subfolders in Personnel are as follows: 9-1A through 9-1D &amp; 9-2</a:t>
            </a:r>
          </a:p>
        </p:txBody>
      </p:sp>
      <p:sp>
        <p:nvSpPr>
          <p:cNvPr id="4" name="Slide Number Placeholder 3"/>
          <p:cNvSpPr>
            <a:spLocks noGrp="1"/>
          </p:cNvSpPr>
          <p:nvPr>
            <p:ph type="sldNum" sz="quarter" idx="5"/>
          </p:nvPr>
        </p:nvSpPr>
        <p:spPr/>
        <p:txBody>
          <a:bodyPr/>
          <a:lstStyle/>
          <a:p>
            <a:fld id="{6F46CE3E-BAE1-4379-BB03-BB830258BFC7}" type="slidenum">
              <a:rPr lang="en-US" smtClean="0"/>
              <a:t>8</a:t>
            </a:fld>
            <a:endParaRPr lang="en-US"/>
          </a:p>
        </p:txBody>
      </p:sp>
    </p:spTree>
    <p:extLst>
      <p:ext uri="{BB962C8B-B14F-4D97-AF65-F5344CB8AC3E}">
        <p14:creationId xmlns:p14="http://schemas.microsoft.com/office/powerpoint/2010/main" val="326909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self study will consist of the following information which you will be adding to the SharePoint as you complete these tasks.</a:t>
            </a:r>
          </a:p>
          <a:p>
            <a:r>
              <a:rPr lang="en-US" dirty="0"/>
              <a:t>Finalized Policies and Procedures (approved by PCM)</a:t>
            </a:r>
          </a:p>
          <a:p>
            <a:r>
              <a:rPr lang="en-US" dirty="0"/>
              <a:t>Annual Service Review and Equity Plan </a:t>
            </a:r>
          </a:p>
          <a:p>
            <a:r>
              <a:rPr lang="en-US" dirty="0"/>
              <a:t>Quarterly Reports for the last 4 completed quarters</a:t>
            </a:r>
          </a:p>
          <a:p>
            <a:r>
              <a:rPr lang="en-US" dirty="0"/>
              <a:t>MIS Reports (Again, CHSR is working on an excel sheet listing of all required reports, and dates to run them for the self study.  This will be sent to programs closer to the beginning of December.  You will want to run these and upload after December 10</a:t>
            </a:r>
            <a:r>
              <a:rPr lang="en-US" baseline="30000" dirty="0"/>
              <a:t>th</a:t>
            </a:r>
            <a:r>
              <a:rPr lang="en-US" dirty="0"/>
              <a:t> to ensure most recent data for recent practice is provided.</a:t>
            </a:r>
          </a:p>
          <a:p>
            <a:r>
              <a:rPr lang="en-US" dirty="0"/>
              <a:t>Personnel/Human Resources info-standardized interview questions, job postings, staff resumes, and staff development plans if applicable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Use Accreditation tool to see breakdown of self study submission by BPS and where to find the info; ASR, Quarterly Reports, MIS reports, HR</a:t>
            </a:r>
          </a:p>
          <a:p>
            <a:endParaRPr lang="en-US" dirty="0"/>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9</a:t>
            </a:fld>
            <a:endParaRPr lang="en-US"/>
          </a:p>
        </p:txBody>
      </p:sp>
    </p:spTree>
    <p:extLst>
      <p:ext uri="{BB962C8B-B14F-4D97-AF65-F5344CB8AC3E}">
        <p14:creationId xmlns:p14="http://schemas.microsoft.com/office/powerpoint/2010/main" val="303427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3470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1723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
        <p:nvSpPr>
          <p:cNvPr id="2" name="Vertical Title 1"/>
          <p:cNvSpPr>
            <a:spLocks noGrp="1"/>
          </p:cNvSpPr>
          <p:nvPr>
            <p:ph type="title" orient="vert"/>
          </p:nvPr>
        </p:nvSpPr>
        <p:spPr>
          <a:xfrm>
            <a:off x="8839200" y="584199"/>
            <a:ext cx="2743200" cy="55414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84200"/>
            <a:ext cx="8026400" cy="5541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1911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D41A6-5819-4CC3-96FB-17C6647FB804}"/>
              </a:ext>
            </a:extLst>
          </p:cNvPr>
          <p:cNvSpPr>
            <a:spLocks noGrp="1"/>
          </p:cNvSpPr>
          <p:nvPr>
            <p:ph sz="quarter" idx="10"/>
          </p:nvPr>
        </p:nvSpPr>
        <p:spPr>
          <a:xfrm>
            <a:off x="812800" y="2514600"/>
            <a:ext cx="7518400" cy="1828800"/>
          </a:xfrm>
          <a:prstGeom prst="rect">
            <a:avLst/>
          </a:prstGeom>
        </p:spPr>
        <p:txBody>
          <a:bodyPr/>
          <a:lstStyle>
            <a:lvl1pPr marL="0" indent="0" algn="l" defTabSz="1219170" rtl="0" eaLnBrk="1" latinLnBrk="0" hangingPunct="1">
              <a:buNone/>
              <a:defRPr lang="en-US" sz="5333" b="1" kern="1200" dirty="0" smtClean="0">
                <a:solidFill>
                  <a:srgbClr val="002D73"/>
                </a:solidFill>
                <a:latin typeface="Arial" panose="020B0604020202020204" pitchFamily="34" charset="0"/>
                <a:ea typeface="+mn-ea"/>
                <a:cs typeface="Arial" panose="020B0604020202020204" pitchFamily="34" charset="0"/>
              </a:defRPr>
            </a:lvl1pPr>
            <a:lvl2pPr marL="0" indent="0" algn="l" defTabSz="1219170" rtl="0" eaLnBrk="1" latinLnBrk="0" hangingPunct="1">
              <a:buNone/>
              <a:defRPr lang="en-US" sz="3733" b="1" kern="1200" dirty="0" smtClean="0">
                <a:solidFill>
                  <a:srgbClr val="646569"/>
                </a:solidFill>
                <a:latin typeface="Arial" panose="020B0604020202020204" pitchFamily="34" charset="0"/>
                <a:ea typeface="+mn-ea"/>
                <a:cs typeface="Arial" panose="020B0604020202020204" pitchFamily="34" charset="0"/>
              </a:defRPr>
            </a:lvl2pPr>
            <a:lvl3pPr marL="1219170"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94043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437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4E410-A5E7-464B-BF2E-3220AA3B6BDF}"/>
              </a:ext>
            </a:extLst>
          </p:cNvPr>
          <p:cNvSpPr>
            <a:spLocks noGrp="1"/>
          </p:cNvSpPr>
          <p:nvPr>
            <p:ph sz="quarter" idx="10"/>
          </p:nvPr>
        </p:nvSpPr>
        <p:spPr>
          <a:xfrm>
            <a:off x="1117600" y="1803400"/>
            <a:ext cx="9753600" cy="4064000"/>
          </a:xfrm>
          <a:prstGeom prst="rect">
            <a:avLst/>
          </a:prstGeom>
        </p:spPr>
        <p:txBody>
          <a:bodyPr/>
          <a:lstStyle>
            <a:lvl1pPr marL="0" algn="l" defTabSz="1219170" rtl="0" eaLnBrk="1" latinLnBrk="0" hangingPunct="1">
              <a:defRPr lang="en-US" sz="3200" kern="1200" dirty="0" smtClean="0">
                <a:solidFill>
                  <a:srgbClr val="646569"/>
                </a:solidFill>
                <a:latin typeface="Arial" panose="020B0604020202020204" pitchFamily="34" charset="0"/>
                <a:ea typeface="+mn-ea"/>
                <a:cs typeface="Arial" panose="020B0604020202020204" pitchFamily="34" charset="0"/>
              </a:defRPr>
            </a:lvl1pPr>
            <a:lvl2pPr>
              <a:defRPr sz="2667">
                <a:solidFill>
                  <a:srgbClr val="646569"/>
                </a:solidFill>
              </a:defRPr>
            </a:lvl2pPr>
            <a:lvl3pPr>
              <a:defRPr sz="2400">
                <a:solidFill>
                  <a:srgbClr val="646569"/>
                </a:solidFill>
              </a:defRPr>
            </a:lvl3pPr>
            <a:lvl4pPr>
              <a:defRPr sz="2133">
                <a:solidFill>
                  <a:srgbClr val="646569"/>
                </a:solidFill>
              </a:defRPr>
            </a:lvl4pPr>
            <a:lvl5pPr>
              <a:defRPr sz="2133">
                <a:solidFill>
                  <a:srgbClr val="6465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253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1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CBE487A-53A5-420E-B6F6-0513486ECF45}"/>
              </a:ext>
            </a:extLst>
          </p:cNvPr>
          <p:cNvSpPr>
            <a:spLocks noGrp="1"/>
          </p:cNvSpPr>
          <p:nvPr>
            <p:ph sz="quarter" idx="10"/>
          </p:nvPr>
        </p:nvSpPr>
        <p:spPr>
          <a:xfrm>
            <a:off x="711200" y="2819400"/>
            <a:ext cx="4876800" cy="1930400"/>
          </a:xfrm>
          <a:prstGeom prst="rect">
            <a:avLst/>
          </a:prstGeom>
        </p:spPr>
        <p:txBody>
          <a:bodyPr/>
          <a:lstStyle>
            <a:lvl1pPr marL="0" indent="0" algn="l" defTabSz="1219170" rtl="0" eaLnBrk="1" latinLnBrk="0" hangingPunct="1">
              <a:buNone/>
              <a:defRPr lang="en-US" sz="5333"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1219170" rtl="0" eaLnBrk="1" latinLnBrk="0" hangingPunct="1">
              <a:buNone/>
              <a:defRPr lang="en-US" sz="5333" b="1" kern="1200" dirty="0" smtClean="0">
                <a:solidFill>
                  <a:schemeClr val="bg1"/>
                </a:solidFill>
                <a:latin typeface="Arial" panose="020B0604020202020204" pitchFamily="34" charset="0"/>
                <a:ea typeface="+mn-ea"/>
                <a:cs typeface="Arial" panose="020B0604020202020204" pitchFamily="34" charset="0"/>
              </a:defRPr>
            </a:lvl2pPr>
          </a:lstStyle>
          <a:p>
            <a:pPr lvl="0"/>
            <a:r>
              <a:rPr lang="en-US"/>
              <a:t>Edit Master text styles</a:t>
            </a:r>
          </a:p>
        </p:txBody>
      </p:sp>
    </p:spTree>
    <p:extLst>
      <p:ext uri="{BB962C8B-B14F-4D97-AF65-F5344CB8AC3E}">
        <p14:creationId xmlns:p14="http://schemas.microsoft.com/office/powerpoint/2010/main" val="376133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326CE-2BD8-B647-BE42-F8EAB70E1360}" type="datetimeFigureOut">
              <a:rPr lang="en-US" smtClean="0">
                <a:solidFill>
                  <a:srgbClr val="F18513">
                    <a:tint val="75000"/>
                  </a:srgbClr>
                </a:solidFill>
              </a:rPr>
              <a:pPr/>
              <a:t>10/11/2023</a:t>
            </a:fld>
            <a:endParaRPr lang="en-US">
              <a:solidFill>
                <a:srgbClr val="F18513">
                  <a:tint val="75000"/>
                </a:srgbClr>
              </a:solidFill>
            </a:endParaRPr>
          </a:p>
        </p:txBody>
      </p:sp>
      <p:sp>
        <p:nvSpPr>
          <p:cNvPr id="3" name="Footer Placeholder 2"/>
          <p:cNvSpPr>
            <a:spLocks noGrp="1"/>
          </p:cNvSpPr>
          <p:nvPr>
            <p:ph type="ftr" sz="quarter" idx="11"/>
          </p:nvPr>
        </p:nvSpPr>
        <p:spPr/>
        <p:txBody>
          <a:bodyPr/>
          <a:lstStyle/>
          <a:p>
            <a:endParaRPr lang="en-US">
              <a:solidFill>
                <a:srgbClr val="F18513">
                  <a:tint val="75000"/>
                </a:srgbClr>
              </a:solidFill>
            </a:endParaRPr>
          </a:p>
        </p:txBody>
      </p:sp>
      <p:sp>
        <p:nvSpPr>
          <p:cNvPr id="4" name="Slide Number Placeholder 3"/>
          <p:cNvSpPr>
            <a:spLocks noGrp="1"/>
          </p:cNvSpPr>
          <p:nvPr>
            <p:ph type="sldNum" sz="quarter" idx="12"/>
          </p:nvPr>
        </p:nvSpPr>
        <p:spPr/>
        <p:txBody>
          <a:bodyPr/>
          <a:lstStyle/>
          <a:p>
            <a:fld id="{7BE85998-F56B-D449-AD66-11012F91624C}" type="slidenum">
              <a:rPr lang="en-US" smtClean="0">
                <a:solidFill>
                  <a:srgbClr val="F18513">
                    <a:tint val="75000"/>
                  </a:srgbClr>
                </a:solidFill>
              </a:rPr>
              <a:pPr/>
              <a:t>‹#›</a:t>
            </a:fld>
            <a:endParaRPr lang="en-US">
              <a:solidFill>
                <a:srgbClr val="F18513">
                  <a:tint val="75000"/>
                </a:srgbClr>
              </a:solidFill>
            </a:endParaRPr>
          </a:p>
        </p:txBody>
      </p:sp>
    </p:spTree>
    <p:extLst>
      <p:ext uri="{BB962C8B-B14F-4D97-AF65-F5344CB8AC3E}">
        <p14:creationId xmlns:p14="http://schemas.microsoft.com/office/powerpoint/2010/main" val="4124080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375474-AE28-42F8-97BB-BD5F26A87E0F}"/>
              </a:ext>
            </a:extLst>
          </p:cNvPr>
          <p:cNvSpPr txBox="1"/>
          <p:nvPr userDrawn="1"/>
        </p:nvSpPr>
        <p:spPr>
          <a:xfrm>
            <a:off x="406400" y="6273800"/>
            <a:ext cx="3251200" cy="338554"/>
          </a:xfrm>
          <a:prstGeom prst="rect">
            <a:avLst/>
          </a:prstGeom>
          <a:noFill/>
        </p:spPr>
        <p:txBody>
          <a:bodyPr wrap="square" rtlCol="0">
            <a:spAutoFit/>
          </a:bodyPr>
          <a:lstStyle/>
          <a:p>
            <a:fld id="{969F5D3E-43A8-434C-8FA4-F5E5FD5F7A43}" type="datetime4">
              <a:rPr lang="en-US" sz="1600" b="1" smtClean="0">
                <a:solidFill>
                  <a:schemeClr val="bg1"/>
                </a:solidFill>
                <a:latin typeface="Arial" panose="020B0604020202020204" pitchFamily="34" charset="0"/>
                <a:cs typeface="Arial" panose="020B0604020202020204" pitchFamily="34" charset="0"/>
              </a:rPr>
              <a:t>October 11, 2023</a:t>
            </a:fld>
            <a:endParaRPr lang="en-US" sz="1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942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48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6429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9037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6552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4628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61767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83671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84200"/>
            <a:ext cx="4011084" cy="10160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84201"/>
            <a:ext cx="6815667" cy="554143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00200"/>
            <a:ext cx="4011084" cy="45254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17060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20139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4897"/>
            <a:ext cx="10972800" cy="9355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a:p>
        </p:txBody>
      </p:sp>
      <p:sp>
        <p:nvSpPr>
          <p:cNvPr id="10" name="Rectangle 9"/>
          <p:cNvSpPr/>
          <p:nvPr userDrawn="1"/>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A picture containing text&#10;&#10;Description automatically generated">
            <a:extLst>
              <a:ext uri="{FF2B5EF4-FFF2-40B4-BE49-F238E27FC236}">
                <a16:creationId xmlns:a16="http://schemas.microsoft.com/office/drawing/2014/main" id="{ACD6F749-3C4F-BF61-125C-A19A2341FB1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254374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algn="l" defTabSz="1219170" rtl="0" eaLnBrk="1" latinLnBrk="0" hangingPunct="1">
        <a:spcBef>
          <a:spcPct val="0"/>
        </a:spcBef>
        <a:buNone/>
        <a:defRPr lang="en-US" sz="4800" b="1" kern="1200" dirty="0">
          <a:solidFill>
            <a:srgbClr val="002D73"/>
          </a:solidFill>
          <a:latin typeface="Arial" panose="020B0604020202020204" pitchFamily="34" charset="0"/>
          <a:ea typeface="+mn-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rgbClr val="646569"/>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rgbClr val="646569"/>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rgbClr val="646569"/>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rgbClr val="646569"/>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10/11/2023</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a:solidFill>
                <a:schemeClr val="bg1"/>
              </a:solidFill>
            </a:endParaRPr>
          </a:p>
        </p:txBody>
      </p:sp>
      <p:pic>
        <p:nvPicPr>
          <p:cNvPr id="2" name="Picture 1" descr="A picture containing text&#10;&#10;Description automatically generated">
            <a:extLst>
              <a:ext uri="{FF2B5EF4-FFF2-40B4-BE49-F238E27FC236}">
                <a16:creationId xmlns:a16="http://schemas.microsoft.com/office/drawing/2014/main" id="{C5FD0139-0B89-384F-F792-1774BDD60F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279400"/>
            <a:ext cx="4673600" cy="847904"/>
          </a:xfrm>
          <a:prstGeom prst="rect">
            <a:avLst/>
          </a:prstGeom>
        </p:spPr>
      </p:pic>
    </p:spTree>
    <p:extLst>
      <p:ext uri="{BB962C8B-B14F-4D97-AF65-F5344CB8AC3E}">
        <p14:creationId xmlns:p14="http://schemas.microsoft.com/office/powerpoint/2010/main" val="3991389275"/>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7"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pic>
        <p:nvPicPr>
          <p:cNvPr id="2" name="Picture 1" descr="A picture containing text&#10;&#10;Description automatically generated">
            <a:extLst>
              <a:ext uri="{FF2B5EF4-FFF2-40B4-BE49-F238E27FC236}">
                <a16:creationId xmlns:a16="http://schemas.microsoft.com/office/drawing/2014/main" id="{F8B3B949-9EAC-1226-C811-9998783AC1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1261860218"/>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pic>
        <p:nvPicPr>
          <p:cNvPr id="2" name="Picture 1" descr="A picture containing text&#10;&#10;Description automatically generated">
            <a:extLst>
              <a:ext uri="{FF2B5EF4-FFF2-40B4-BE49-F238E27FC236}">
                <a16:creationId xmlns:a16="http://schemas.microsoft.com/office/drawing/2014/main" id="{AC329F9B-10E5-6C90-C726-92D66ACA48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231432039"/>
      </p:ext>
    </p:extLst>
  </p:cSld>
  <p:clrMap bg1="lt1" tx1="dk1" bg2="lt2" tx2="dk2" accent1="accent1" accent2="accent2" accent3="accent3" accent4="accent4" accent5="accent5" accent6="accent6" hlink="hlink" folHlink="folHlink"/>
  <p:sldLayoutIdLst>
    <p:sldLayoutId id="2147483678" r:id="rId1"/>
    <p:sldLayoutId id="2147483686"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10/11/2023</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a:solidFill>
                <a:schemeClr val="bg1"/>
              </a:solidFill>
            </a:endParaRPr>
          </a:p>
        </p:txBody>
      </p:sp>
      <p:pic>
        <p:nvPicPr>
          <p:cNvPr id="2" name="Picture 1" descr="A picture containing text&#10;&#10;Description automatically generated">
            <a:extLst>
              <a:ext uri="{FF2B5EF4-FFF2-40B4-BE49-F238E27FC236}">
                <a16:creationId xmlns:a16="http://schemas.microsoft.com/office/drawing/2014/main" id="{404A92D0-AAB3-5ED8-16F3-62EF612409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279400"/>
            <a:ext cx="4673600" cy="847904"/>
          </a:xfrm>
          <a:prstGeom prst="rect">
            <a:avLst/>
          </a:prstGeom>
        </p:spPr>
      </p:pic>
    </p:spTree>
    <p:extLst>
      <p:ext uri="{BB962C8B-B14F-4D97-AF65-F5344CB8AC3E}">
        <p14:creationId xmlns:p14="http://schemas.microsoft.com/office/powerpoint/2010/main" val="116340170"/>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sp>
        <p:nvSpPr>
          <p:cNvPr id="6" name="TextBox 5">
            <a:extLst>
              <a:ext uri="{FF2B5EF4-FFF2-40B4-BE49-F238E27FC236}">
                <a16:creationId xmlns:a16="http://schemas.microsoft.com/office/drawing/2014/main" id="{FBEC9E0F-3086-4A4B-89A1-90E7E206DEAA}"/>
              </a:ext>
            </a:extLst>
          </p:cNvPr>
          <p:cNvSpPr txBox="1"/>
          <p:nvPr userDrawn="1"/>
        </p:nvSpPr>
        <p:spPr>
          <a:xfrm>
            <a:off x="0" y="117474"/>
            <a:ext cx="3251200" cy="338554"/>
          </a:xfrm>
          <a:prstGeom prst="rect">
            <a:avLst/>
          </a:prstGeom>
          <a:noFill/>
        </p:spPr>
        <p:txBody>
          <a:bodyPr wrap="square" rtlCol="0">
            <a:spAutoFit/>
          </a:bodyPr>
          <a:lstStyle/>
          <a:p>
            <a:fld id="{969F5D3E-43A8-434C-8FA4-F5E5FD5F7A43}" type="datetime4">
              <a:rPr lang="en-US" sz="1600" b="1" smtClean="0">
                <a:solidFill>
                  <a:srgbClr val="002D73"/>
                </a:solidFill>
                <a:latin typeface="Arial" panose="020B0604020202020204" pitchFamily="34" charset="0"/>
                <a:cs typeface="Arial" panose="020B0604020202020204" pitchFamily="34" charset="0"/>
              </a:rPr>
              <a:t>October 11, 2023</a:t>
            </a:fld>
            <a:endParaRPr lang="en-US" sz="1600" b="1">
              <a:solidFill>
                <a:srgbClr val="002D73"/>
              </a:solidFill>
              <a:latin typeface="Arial" panose="020B0604020202020204" pitchFamily="34" charset="0"/>
              <a:cs typeface="Arial" panose="020B060402020202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73E6A940-AE31-254A-DF70-E631DF16E8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3754331369"/>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lucianoduarte.com/en/about-dynamic-reading/" TargetMode="External"/><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Claudia.Miranda-Julian@ocfs.ny.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llison.Contento@ocfs.ny.gov" TargetMode="External"/><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hyperlink" Target="mailto:Suzan.Harry@ocfs.ny.gov" TargetMode="External"/><Relationship Id="rId4" Type="http://schemas.openxmlformats.org/officeDocument/2006/relationships/hyperlink" Target="mailto:Melanie.Schraa@ocfs.ny.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ggwash.org/view/65437/urbanists-near-you-are-organizing-are-you-ggwash-housing-diges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9DCE76-26E8-48C7-967B-301ED9F1165F}"/>
              </a:ext>
            </a:extLst>
          </p:cNvPr>
          <p:cNvSpPr>
            <a:spLocks noGrp="1"/>
          </p:cNvSpPr>
          <p:nvPr>
            <p:ph sz="quarter" idx="10"/>
          </p:nvPr>
        </p:nvSpPr>
        <p:spPr>
          <a:xfrm>
            <a:off x="931985" y="1600200"/>
            <a:ext cx="10357338" cy="2606844"/>
          </a:xfrm>
        </p:spPr>
        <p:txBody>
          <a:bodyPr/>
          <a:lstStyle/>
          <a:p>
            <a:pPr algn="ctr"/>
            <a:r>
              <a:rPr lang="en-US" sz="6000" dirty="0">
                <a:solidFill>
                  <a:srgbClr val="523187"/>
                </a:solidFill>
              </a:rPr>
              <a:t>HFNY Accreditation 101</a:t>
            </a:r>
          </a:p>
          <a:p>
            <a:pPr algn="ctr"/>
            <a:endParaRPr lang="en-US" sz="1200" i="1" dirty="0"/>
          </a:p>
          <a:p>
            <a:pPr algn="ctr"/>
            <a:r>
              <a:rPr lang="en-US" sz="3200" i="1" dirty="0"/>
              <a:t>Best Practice Standards 7, Performance Indicators, &amp; SharePoint Updates</a:t>
            </a:r>
          </a:p>
          <a:p>
            <a:pPr algn="ctr"/>
            <a:endParaRPr lang="en-US" sz="3200" i="1" dirty="0"/>
          </a:p>
        </p:txBody>
      </p:sp>
      <p:sp>
        <p:nvSpPr>
          <p:cNvPr id="14" name="TextBox 13">
            <a:extLst>
              <a:ext uri="{FF2B5EF4-FFF2-40B4-BE49-F238E27FC236}">
                <a16:creationId xmlns:a16="http://schemas.microsoft.com/office/drawing/2014/main" id="{3F19BD89-C40D-448B-A2E3-F336388CFAC7}"/>
              </a:ext>
            </a:extLst>
          </p:cNvPr>
          <p:cNvSpPr txBox="1"/>
          <p:nvPr/>
        </p:nvSpPr>
        <p:spPr>
          <a:xfrm>
            <a:off x="219918" y="5200699"/>
            <a:ext cx="4677287" cy="523220"/>
          </a:xfrm>
          <a:prstGeom prst="rect">
            <a:avLst/>
          </a:prstGeom>
          <a:noFill/>
        </p:spPr>
        <p:txBody>
          <a:bodyPr wrap="square" lIns="91440" tIns="45720" rIns="91440" bIns="45720" rtlCol="0" anchor="t">
            <a:spAutoFit/>
          </a:bodyPr>
          <a:lstStyle/>
          <a:p>
            <a:r>
              <a:rPr lang="en-US" sz="2800" b="1" dirty="0">
                <a:solidFill>
                  <a:schemeClr val="bg1"/>
                </a:solidFill>
                <a:latin typeface="Arial" panose="020B0604020202020204" pitchFamily="34" charset="0"/>
                <a:cs typeface="Arial" panose="020B0604020202020204" pitchFamily="34" charset="0"/>
              </a:rPr>
              <a:t>October 4, 2023</a:t>
            </a:r>
          </a:p>
        </p:txBody>
      </p:sp>
      <p:sp>
        <p:nvSpPr>
          <p:cNvPr id="8" name="TextBox 7">
            <a:extLst>
              <a:ext uri="{FF2B5EF4-FFF2-40B4-BE49-F238E27FC236}">
                <a16:creationId xmlns:a16="http://schemas.microsoft.com/office/drawing/2014/main" id="{5023553E-BDCF-4E51-B4B4-2A90021C8640}"/>
              </a:ext>
            </a:extLst>
          </p:cNvPr>
          <p:cNvSpPr txBox="1"/>
          <p:nvPr/>
        </p:nvSpPr>
        <p:spPr>
          <a:xfrm>
            <a:off x="7077083" y="5491912"/>
            <a:ext cx="4677287" cy="523220"/>
          </a:xfrm>
          <a:prstGeom prst="rect">
            <a:avLst/>
          </a:prstGeom>
          <a:noFill/>
        </p:spPr>
        <p:txBody>
          <a:bodyPr wrap="square" lIns="91440" tIns="45720" rIns="91440" bIns="45720" rtlCol="0" anchor="t">
            <a:spAutoFit/>
          </a:bodyPr>
          <a:lstStyle/>
          <a:p>
            <a:endParaRPr lang="en-US" sz="2800" b="1" dirty="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B720320-C6A5-4BAD-AAB6-A00F4F9CA4BD}"/>
              </a:ext>
            </a:extLst>
          </p:cNvPr>
          <p:cNvGrpSpPr/>
          <p:nvPr/>
        </p:nvGrpSpPr>
        <p:grpSpPr>
          <a:xfrm>
            <a:off x="576262" y="4222448"/>
            <a:ext cx="11039476" cy="599398"/>
            <a:chOff x="576262" y="4222448"/>
            <a:chExt cx="11039476" cy="599398"/>
          </a:xfrm>
        </p:grpSpPr>
        <p:pic>
          <p:nvPicPr>
            <p:cNvPr id="7" name="Picture 6">
              <a:extLst>
                <a:ext uri="{FF2B5EF4-FFF2-40B4-BE49-F238E27FC236}">
                  <a16:creationId xmlns:a16="http://schemas.microsoft.com/office/drawing/2014/main" id="{F74BF465-E42B-49D1-B382-7FDF72E88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010" y="4222448"/>
              <a:ext cx="2414083" cy="585110"/>
            </a:xfrm>
            <a:prstGeom prst="rect">
              <a:avLst/>
            </a:prstGeom>
          </p:spPr>
        </p:pic>
        <p:pic>
          <p:nvPicPr>
            <p:cNvPr id="9" name="Picture 8">
              <a:extLst>
                <a:ext uri="{FF2B5EF4-FFF2-40B4-BE49-F238E27FC236}">
                  <a16:creationId xmlns:a16="http://schemas.microsoft.com/office/drawing/2014/main" id="{7E20B4F5-0DE3-4C48-A7AD-378502963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885" y="4286216"/>
              <a:ext cx="4585853" cy="535630"/>
            </a:xfrm>
            <a:prstGeom prst="rect">
              <a:avLst/>
            </a:prstGeom>
          </p:spPr>
        </p:pic>
        <p:pic>
          <p:nvPicPr>
            <p:cNvPr id="10" name="Picture 9">
              <a:extLst>
                <a:ext uri="{FF2B5EF4-FFF2-40B4-BE49-F238E27FC236}">
                  <a16:creationId xmlns:a16="http://schemas.microsoft.com/office/drawing/2014/main" id="{8DF66F7A-1F7D-4709-A1E6-FF533CA70C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262" y="4259438"/>
              <a:ext cx="3099956" cy="562408"/>
            </a:xfrm>
            <a:prstGeom prst="rect">
              <a:avLst/>
            </a:prstGeom>
          </p:spPr>
        </p:pic>
      </p:grpSp>
    </p:spTree>
    <p:extLst>
      <p:ext uri="{BB962C8B-B14F-4D97-AF65-F5344CB8AC3E}">
        <p14:creationId xmlns:p14="http://schemas.microsoft.com/office/powerpoint/2010/main" val="242529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D43E77-6481-40E4-A004-E53B55997B18}"/>
              </a:ext>
            </a:extLst>
          </p:cNvPr>
          <p:cNvSpPr>
            <a:spLocks noGrp="1"/>
          </p:cNvSpPr>
          <p:nvPr>
            <p:ph type="title"/>
          </p:nvPr>
        </p:nvSpPr>
        <p:spPr>
          <a:xfrm>
            <a:off x="609600" y="504897"/>
            <a:ext cx="10972800" cy="2711640"/>
          </a:xfrm>
        </p:spPr>
        <p:txBody>
          <a:bodyPr/>
          <a:lstStyle/>
          <a:p>
            <a:pPr algn="ctr"/>
            <a:r>
              <a:rPr lang="en-US" sz="6000" dirty="0"/>
              <a:t>QUESTIONS</a:t>
            </a:r>
            <a:r>
              <a:rPr lang="en-US" dirty="0"/>
              <a:t>??</a:t>
            </a:r>
            <a:br>
              <a:rPr lang="en-US" dirty="0"/>
            </a:br>
            <a:endParaRPr lang="en-US" dirty="0"/>
          </a:p>
        </p:txBody>
      </p:sp>
      <p:pic>
        <p:nvPicPr>
          <p:cNvPr id="6" name="Picture 5" descr="A picture containing gear&#10;&#10;Description automatically generated">
            <a:extLst>
              <a:ext uri="{FF2B5EF4-FFF2-40B4-BE49-F238E27FC236}">
                <a16:creationId xmlns:a16="http://schemas.microsoft.com/office/drawing/2014/main" id="{CD1E842F-202D-4600-8959-DFC1A070078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70753" y="1947133"/>
            <a:ext cx="8821134" cy="4120179"/>
          </a:xfrm>
          <a:prstGeom prst="rect">
            <a:avLst/>
          </a:prstGeom>
          <a:solidFill>
            <a:schemeClr val="accent4">
              <a:lumMod val="60000"/>
              <a:lumOff val="40000"/>
            </a:schemeClr>
          </a:solidFill>
        </p:spPr>
      </p:pic>
    </p:spTree>
    <p:extLst>
      <p:ext uri="{BB962C8B-B14F-4D97-AF65-F5344CB8AC3E}">
        <p14:creationId xmlns:p14="http://schemas.microsoft.com/office/powerpoint/2010/main" val="96135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3F78-FD02-46E7-B6EE-7BF551E68A72}"/>
              </a:ext>
            </a:extLst>
          </p:cNvPr>
          <p:cNvSpPr>
            <a:spLocks noGrp="1"/>
          </p:cNvSpPr>
          <p:nvPr>
            <p:ph type="title"/>
          </p:nvPr>
        </p:nvSpPr>
        <p:spPr/>
        <p:txBody>
          <a:bodyPr>
            <a:normAutofit/>
          </a:bodyPr>
          <a:lstStyle/>
          <a:p>
            <a:pPr algn="ctr"/>
            <a:r>
              <a:rPr lang="en-US" dirty="0"/>
              <a:t>Questions on Self Study</a:t>
            </a:r>
          </a:p>
        </p:txBody>
      </p:sp>
      <p:sp>
        <p:nvSpPr>
          <p:cNvPr id="5" name="Content Placeholder 4">
            <a:extLst>
              <a:ext uri="{FF2B5EF4-FFF2-40B4-BE49-F238E27FC236}">
                <a16:creationId xmlns:a16="http://schemas.microsoft.com/office/drawing/2014/main" id="{3B089214-0C5B-4281-B36F-5E3C66600145}"/>
              </a:ext>
            </a:extLst>
          </p:cNvPr>
          <p:cNvSpPr>
            <a:spLocks noGrp="1"/>
          </p:cNvSpPr>
          <p:nvPr>
            <p:ph idx="1"/>
          </p:nvPr>
        </p:nvSpPr>
        <p:spPr>
          <a:xfrm>
            <a:off x="400833" y="1600201"/>
            <a:ext cx="11181567" cy="4525433"/>
          </a:xfrm>
        </p:spPr>
        <p:txBody>
          <a:bodyPr/>
          <a:lstStyle/>
          <a:p>
            <a:pPr marL="609585" lvl="1" indent="0">
              <a:buNone/>
            </a:pPr>
            <a:endParaRPr lang="en-US" sz="2400" dirty="0"/>
          </a:p>
          <a:p>
            <a:pPr lvl="1">
              <a:buFont typeface="Arial" panose="020B0604020202020204" pitchFamily="34" charset="0"/>
              <a:buChar char="•"/>
            </a:pPr>
            <a:r>
              <a:rPr lang="en-US" sz="2400" dirty="0"/>
              <a:t>For questions related to setting up an Outlook account to enable use of SharePoint, please reach out to Claudia Miranda-Julian. </a:t>
            </a:r>
          </a:p>
          <a:p>
            <a:pPr marL="609585" lvl="1" indent="0">
              <a:buNone/>
            </a:pPr>
            <a:r>
              <a:rPr lang="en-US" sz="2400" dirty="0"/>
              <a:t>	</a:t>
            </a:r>
            <a:r>
              <a:rPr lang="en-US" sz="2400" dirty="0">
                <a:hlinkClick r:id="rId3"/>
              </a:rPr>
              <a:t>Claudia.Miranda-Julian@ocfs.ny.gov</a:t>
            </a:r>
            <a:endParaRPr lang="en-US" sz="2400" dirty="0"/>
          </a:p>
          <a:p>
            <a:pPr marL="609585" lvl="1" indent="0">
              <a:buNone/>
            </a:pPr>
            <a:endParaRPr lang="en-US" sz="2400" u="sng" dirty="0">
              <a:solidFill>
                <a:srgbClr val="0000FF"/>
              </a:solidFill>
              <a:ea typeface="Calibri" panose="020F0502020204030204" pitchFamily="34" charset="0"/>
            </a:endParaRPr>
          </a:p>
          <a:p>
            <a:pPr lvl="1">
              <a:buFont typeface="Arial" panose="020B0604020202020204" pitchFamily="34" charset="0"/>
              <a:buChar char="•"/>
            </a:pPr>
            <a:r>
              <a:rPr lang="en-US" sz="2400" dirty="0">
                <a:solidFill>
                  <a:schemeClr val="tx1">
                    <a:lumMod val="65000"/>
                    <a:lumOff val="35000"/>
                  </a:schemeClr>
                </a:solidFill>
                <a:ea typeface="Calibri" panose="020F0502020204030204" pitchFamily="34" charset="0"/>
              </a:rPr>
              <a:t>For questions related to interfacing with SharePoint, please reach out to your accreditation OCFS program contract manager.</a:t>
            </a:r>
          </a:p>
          <a:p>
            <a:pPr marL="609585" lvl="1" indent="0">
              <a:buNone/>
            </a:pPr>
            <a:endParaRPr lang="en-US" sz="1800" u="sng" dirty="0">
              <a:solidFill>
                <a:srgbClr val="0000FF"/>
              </a:solidFill>
            </a:endParaRPr>
          </a:p>
          <a:p>
            <a:pPr marL="609585" lvl="1" indent="0">
              <a:buNone/>
            </a:pPr>
            <a:endParaRPr lang="en-US" sz="2400" dirty="0"/>
          </a:p>
          <a:p>
            <a:pPr lvl="1">
              <a:buFont typeface="Arial" panose="020B0604020202020204" pitchFamily="34" charset="0"/>
              <a:buChar char="•"/>
            </a:pPr>
            <a:endParaRPr lang="en-US" sz="2400" dirty="0"/>
          </a:p>
          <a:p>
            <a:pPr marL="609585" lvl="1" indent="0">
              <a:buNone/>
            </a:pPr>
            <a:endParaRPr lang="en-US" sz="4400" dirty="0"/>
          </a:p>
          <a:p>
            <a:endParaRPr lang="en-US" dirty="0"/>
          </a:p>
        </p:txBody>
      </p:sp>
    </p:spTree>
    <p:extLst>
      <p:ext uri="{BB962C8B-B14F-4D97-AF65-F5344CB8AC3E}">
        <p14:creationId xmlns:p14="http://schemas.microsoft.com/office/powerpoint/2010/main" val="183650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F3684-71A0-C77B-CBF2-CEBE616BB047}"/>
              </a:ext>
            </a:extLst>
          </p:cNvPr>
          <p:cNvSpPr>
            <a:spLocks noGrp="1"/>
          </p:cNvSpPr>
          <p:nvPr>
            <p:ph sz="quarter" idx="10"/>
          </p:nvPr>
        </p:nvSpPr>
        <p:spPr>
          <a:xfrm>
            <a:off x="235974" y="2819400"/>
            <a:ext cx="6518787" cy="1930400"/>
          </a:xfrm>
        </p:spPr>
        <p:txBody>
          <a:bodyPr/>
          <a:lstStyle/>
          <a:p>
            <a:r>
              <a:rPr lang="en-US" sz="4000" b="0" dirty="0"/>
              <a:t>Questions?</a:t>
            </a:r>
          </a:p>
          <a:p>
            <a:r>
              <a:rPr lang="en-US" sz="2400" b="0" dirty="0">
                <a:hlinkClick r:id="rId3">
                  <a:extLst>
                    <a:ext uri="{A12FA001-AC4F-418D-AE19-62706E023703}">
                      <ahyp:hlinkClr xmlns:ahyp="http://schemas.microsoft.com/office/drawing/2018/hyperlinkcolor" val="tx"/>
                    </a:ext>
                  </a:extLst>
                </a:hlinkClick>
              </a:rPr>
              <a:t>Allison.Contento@ocfs.ny.gov</a:t>
            </a:r>
            <a:endParaRPr lang="en-US" sz="2400" b="0" dirty="0"/>
          </a:p>
          <a:p>
            <a:r>
              <a:rPr lang="en-US" sz="2400" b="0" dirty="0">
                <a:hlinkClick r:id="rId4">
                  <a:extLst>
                    <a:ext uri="{A12FA001-AC4F-418D-AE19-62706E023703}">
                      <ahyp:hlinkClr xmlns:ahyp="http://schemas.microsoft.com/office/drawing/2018/hyperlinkcolor" val="tx"/>
                    </a:ext>
                  </a:extLst>
                </a:hlinkClick>
              </a:rPr>
              <a:t>Melanie.Schraa@ocfs.ny.gov</a:t>
            </a:r>
            <a:endParaRPr lang="en-US" sz="2400" b="0" dirty="0"/>
          </a:p>
          <a:p>
            <a:r>
              <a:rPr lang="en-US" sz="2400" b="0" dirty="0">
                <a:hlinkClick r:id="rId5">
                  <a:extLst>
                    <a:ext uri="{A12FA001-AC4F-418D-AE19-62706E023703}">
                      <ahyp:hlinkClr xmlns:ahyp="http://schemas.microsoft.com/office/drawing/2018/hyperlinkcolor" val="tx"/>
                    </a:ext>
                  </a:extLst>
                </a:hlinkClick>
              </a:rPr>
              <a:t>Suzan.Harry@ocfs.ny.gov</a:t>
            </a:r>
            <a:r>
              <a:rPr lang="en-US" sz="2400" b="0" dirty="0"/>
              <a:t> </a:t>
            </a:r>
          </a:p>
        </p:txBody>
      </p:sp>
      <p:sp>
        <p:nvSpPr>
          <p:cNvPr id="3" name="Content Placeholder 1">
            <a:extLst>
              <a:ext uri="{FF2B5EF4-FFF2-40B4-BE49-F238E27FC236}">
                <a16:creationId xmlns:a16="http://schemas.microsoft.com/office/drawing/2014/main" id="{3BB2D254-996A-FC84-A9A5-6F514D56E49A}"/>
              </a:ext>
            </a:extLst>
          </p:cNvPr>
          <p:cNvSpPr txBox="1">
            <a:spLocks/>
          </p:cNvSpPr>
          <p:nvPr/>
        </p:nvSpPr>
        <p:spPr>
          <a:xfrm>
            <a:off x="7541085" y="2022101"/>
            <a:ext cx="4069052" cy="2266950"/>
          </a:xfrm>
          <a:prstGeom prst="rect">
            <a:avLst/>
          </a:prstGeom>
        </p:spPr>
        <p:txBody>
          <a:bodyPr lIns="91440" tIns="45720" rIns="91440" bIns="45720" anchor="t"/>
          <a:lstStyle>
            <a:lvl1pPr marL="0" indent="0" algn="l" defTabSz="1219170" rtl="0" eaLnBrk="1" latinLnBrk="0" hangingPunct="1">
              <a:spcBef>
                <a:spcPct val="20000"/>
              </a:spcBef>
              <a:buFont typeface="Arial" panose="020B0604020202020204" pitchFamily="34" charset="0"/>
              <a:buNone/>
              <a:defRPr lang="en-US" sz="5333"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1219170" rtl="0" eaLnBrk="1" latinLnBrk="0" hangingPunct="1">
              <a:spcBef>
                <a:spcPct val="20000"/>
              </a:spcBef>
              <a:buFont typeface="Arial" panose="020B0604020202020204" pitchFamily="34" charset="0"/>
              <a:buNone/>
              <a:defRPr lang="en-US" sz="5333" b="1" kern="1200" dirty="0" smtClean="0">
                <a:solidFill>
                  <a:schemeClr val="bg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ctr"/>
            <a:endParaRPr lang="en-US" sz="1200" i="1" dirty="0"/>
          </a:p>
          <a:p>
            <a:pPr algn="ctr"/>
            <a:r>
              <a:rPr lang="en-US" sz="2800" i="1" dirty="0">
                <a:solidFill>
                  <a:srgbClr val="002D72"/>
                </a:solidFill>
                <a:latin typeface="Arial"/>
                <a:cs typeface="Arial"/>
              </a:rPr>
              <a:t>Supporting Families </a:t>
            </a:r>
            <a:endParaRPr lang="en-US" sz="2800" i="1" dirty="0">
              <a:solidFill>
                <a:srgbClr val="002D72"/>
              </a:solidFill>
            </a:endParaRPr>
          </a:p>
          <a:p>
            <a:pPr algn="ctr"/>
            <a:r>
              <a:rPr lang="en-US" sz="2800" i="1" dirty="0">
                <a:solidFill>
                  <a:srgbClr val="002D72"/>
                </a:solidFill>
                <a:latin typeface="Arial"/>
                <a:cs typeface="Arial"/>
              </a:rPr>
              <a:t>Right From the Start</a:t>
            </a:r>
          </a:p>
        </p:txBody>
      </p:sp>
      <p:pic>
        <p:nvPicPr>
          <p:cNvPr id="6" name="Picture 5">
            <a:extLst>
              <a:ext uri="{FF2B5EF4-FFF2-40B4-BE49-F238E27FC236}">
                <a16:creationId xmlns:a16="http://schemas.microsoft.com/office/drawing/2014/main" id="{C3917F42-0918-4960-AE6E-2618FB59C50D}"/>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6502"/>
                    </a14:imgEffect>
                    <a14:imgEffect>
                      <a14:saturation sat="108000"/>
                    </a14:imgEffect>
                  </a14:imgLayer>
                </a14:imgProps>
              </a:ext>
            </a:extLst>
          </a:blip>
          <a:stretch>
            <a:fillRect/>
          </a:stretch>
        </p:blipFill>
        <p:spPr>
          <a:xfrm>
            <a:off x="7796117" y="2955535"/>
            <a:ext cx="3558988" cy="2890038"/>
          </a:xfrm>
          <a:prstGeom prst="rect">
            <a:avLst/>
          </a:prstGeom>
        </p:spPr>
      </p:pic>
    </p:spTree>
    <p:extLst>
      <p:ext uri="{BB962C8B-B14F-4D97-AF65-F5344CB8AC3E}">
        <p14:creationId xmlns:p14="http://schemas.microsoft.com/office/powerpoint/2010/main" val="399052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C25071-2B0D-4E1E-A51A-8D7F99EBDA6A}"/>
              </a:ext>
            </a:extLst>
          </p:cNvPr>
          <p:cNvSpPr>
            <a:spLocks noGrp="1"/>
          </p:cNvSpPr>
          <p:nvPr>
            <p:ph sz="quarter" idx="10"/>
          </p:nvPr>
        </p:nvSpPr>
        <p:spPr>
          <a:xfrm>
            <a:off x="1117600" y="1252603"/>
            <a:ext cx="9753600" cy="4396635"/>
          </a:xfrm>
        </p:spPr>
        <p:txBody>
          <a:bodyPr/>
          <a:lstStyle/>
          <a:p>
            <a:pPr indent="0">
              <a:buNone/>
            </a:pPr>
            <a:r>
              <a:rPr lang="en-US" sz="3600" b="1" dirty="0">
                <a:solidFill>
                  <a:srgbClr val="002C73"/>
                </a:solidFill>
                <a:effectLst/>
                <a:ea typeface="Arial" panose="020B0604020202020204" pitchFamily="34" charset="0"/>
              </a:rPr>
              <a:t>Today’s</a:t>
            </a:r>
            <a:r>
              <a:rPr lang="en-US" sz="3600" b="1" spc="-105" dirty="0">
                <a:solidFill>
                  <a:srgbClr val="002C73"/>
                </a:solidFill>
                <a:effectLst/>
                <a:ea typeface="Arial" panose="020B0604020202020204" pitchFamily="34" charset="0"/>
              </a:rPr>
              <a:t> </a:t>
            </a:r>
            <a:r>
              <a:rPr lang="en-US" sz="3600" b="1" dirty="0">
                <a:solidFill>
                  <a:srgbClr val="002C73"/>
                </a:solidFill>
                <a:effectLst/>
                <a:ea typeface="Arial" panose="020B0604020202020204" pitchFamily="34" charset="0"/>
              </a:rPr>
              <a:t>agenda</a:t>
            </a:r>
          </a:p>
          <a:p>
            <a:pPr indent="0">
              <a:buNone/>
            </a:pPr>
            <a:endParaRPr lang="en-US" sz="1800" b="1" dirty="0">
              <a:solidFill>
                <a:srgbClr val="002C73"/>
              </a:solidFill>
              <a:latin typeface="Calibri" panose="020F0502020204030204" pitchFamily="34" charset="0"/>
              <a:ea typeface="Arial" panose="020B0604020202020204" pitchFamily="34" charset="0"/>
            </a:endParaRPr>
          </a:p>
          <a:p>
            <a:pPr marL="342900" marR="0" lvl="0" indent="-342900">
              <a:spcBef>
                <a:spcPts val="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chemeClr val="tx2"/>
                </a:solidFill>
                <a:effectLst/>
                <a:latin typeface="Arial" panose="020B0604020202020204" pitchFamily="34" charset="0"/>
                <a:ea typeface="Arial" panose="020B0604020202020204" pitchFamily="34" charset="0"/>
              </a:rPr>
              <a:t>Self Study - BPS 7</a:t>
            </a:r>
          </a:p>
          <a:p>
            <a:pPr marL="342900" marR="0" lvl="0" indent="-342900">
              <a:spcBef>
                <a:spcPts val="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chemeClr val="tx2"/>
                </a:solidFill>
                <a:ea typeface="Arial" panose="020B0604020202020204" pitchFamily="34" charset="0"/>
              </a:rPr>
              <a:t>Performance Indicators- connection to Accreditation</a:t>
            </a:r>
          </a:p>
          <a:p>
            <a:pPr marL="342900" marR="0" lvl="0" indent="-342900">
              <a:spcBef>
                <a:spcPts val="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chemeClr val="tx2"/>
                </a:solidFill>
                <a:ea typeface="Arial" panose="020B0604020202020204" pitchFamily="34" charset="0"/>
              </a:rPr>
              <a:t>GA-5B-Boiler Plate language</a:t>
            </a:r>
          </a:p>
          <a:p>
            <a:pPr marL="342900" marR="0" lvl="0" indent="-342900">
              <a:spcBef>
                <a:spcPts val="13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chemeClr val="tx2"/>
                </a:solidFill>
                <a:effectLst/>
                <a:latin typeface="Arial" panose="020B0604020202020204" pitchFamily="34" charset="0"/>
                <a:ea typeface="Arial" panose="020B0604020202020204" pitchFamily="34" charset="0"/>
              </a:rPr>
              <a:t>SharePoint Updates (folders for BPS 9 &amp; Additional Reports)</a:t>
            </a:r>
          </a:p>
          <a:p>
            <a:pPr marL="342900" marR="0" lvl="0" indent="-342900">
              <a:spcBef>
                <a:spcPts val="13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chemeClr val="tx2"/>
                </a:solidFill>
                <a:effectLst/>
                <a:latin typeface="Arial" panose="020B0604020202020204" pitchFamily="34" charset="0"/>
                <a:ea typeface="Arial" panose="020B0604020202020204" pitchFamily="34" charset="0"/>
              </a:rPr>
              <a:t>Questions</a:t>
            </a:r>
          </a:p>
          <a:p>
            <a:endParaRPr lang="en-US" dirty="0"/>
          </a:p>
        </p:txBody>
      </p:sp>
    </p:spTree>
    <p:extLst>
      <p:ext uri="{BB962C8B-B14F-4D97-AF65-F5344CB8AC3E}">
        <p14:creationId xmlns:p14="http://schemas.microsoft.com/office/powerpoint/2010/main" val="321869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852D-C23E-4516-9CA8-2EBEF0C62D18}"/>
              </a:ext>
            </a:extLst>
          </p:cNvPr>
          <p:cNvSpPr>
            <a:spLocks noGrp="1"/>
          </p:cNvSpPr>
          <p:nvPr>
            <p:ph type="title"/>
          </p:nvPr>
        </p:nvSpPr>
        <p:spPr/>
        <p:txBody>
          <a:bodyPr/>
          <a:lstStyle/>
          <a:p>
            <a:r>
              <a:rPr lang="en-US" dirty="0"/>
              <a:t>Accreditation Timeline - updates</a:t>
            </a:r>
          </a:p>
        </p:txBody>
      </p:sp>
      <p:pic>
        <p:nvPicPr>
          <p:cNvPr id="12" name="Graphic 11" descr="Checkmark">
            <a:extLst>
              <a:ext uri="{FF2B5EF4-FFF2-40B4-BE49-F238E27FC236}">
                <a16:creationId xmlns:a16="http://schemas.microsoft.com/office/drawing/2014/main" id="{B4D33BC5-8B1E-9233-896B-F787C15F33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9349" y="4210539"/>
            <a:ext cx="914400" cy="914400"/>
          </a:xfrm>
          <a:prstGeom prst="rect">
            <a:avLst/>
          </a:prstGeom>
        </p:spPr>
      </p:pic>
      <p:pic>
        <p:nvPicPr>
          <p:cNvPr id="8" name="Content Placeholder 5" descr="Timeline&#10;&#10;Description automatically generated">
            <a:extLst>
              <a:ext uri="{FF2B5EF4-FFF2-40B4-BE49-F238E27FC236}">
                <a16:creationId xmlns:a16="http://schemas.microsoft.com/office/drawing/2014/main" id="{3678355B-1014-9644-1F8C-5EADD897E05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7200" y="1757975"/>
            <a:ext cx="10972800" cy="4135271"/>
          </a:xfrm>
        </p:spPr>
      </p:pic>
      <p:pic>
        <p:nvPicPr>
          <p:cNvPr id="17" name="Graphic 16" descr="Checkmark with solid fill">
            <a:extLst>
              <a:ext uri="{FF2B5EF4-FFF2-40B4-BE49-F238E27FC236}">
                <a16:creationId xmlns:a16="http://schemas.microsoft.com/office/drawing/2014/main" id="{C13136CA-39DE-BC23-C64C-DDE1E457C4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7934" y="3243296"/>
            <a:ext cx="914400" cy="914400"/>
          </a:xfrm>
          <a:prstGeom prst="rect">
            <a:avLst/>
          </a:prstGeom>
        </p:spPr>
      </p:pic>
      <p:pic>
        <p:nvPicPr>
          <p:cNvPr id="21" name="Graphic 20" descr="Checkmark with solid fill">
            <a:extLst>
              <a:ext uri="{FF2B5EF4-FFF2-40B4-BE49-F238E27FC236}">
                <a16:creationId xmlns:a16="http://schemas.microsoft.com/office/drawing/2014/main" id="{3E3893E8-995F-60F0-D042-00FA6618D8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49162" y="3211150"/>
            <a:ext cx="914400" cy="914400"/>
          </a:xfrm>
          <a:prstGeom prst="rect">
            <a:avLst/>
          </a:prstGeom>
        </p:spPr>
      </p:pic>
      <p:pic>
        <p:nvPicPr>
          <p:cNvPr id="22" name="Graphic 21" descr="Checkmark with solid fill">
            <a:extLst>
              <a:ext uri="{FF2B5EF4-FFF2-40B4-BE49-F238E27FC236}">
                <a16:creationId xmlns:a16="http://schemas.microsoft.com/office/drawing/2014/main" id="{52D5B70F-4681-397F-B503-19F4118168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8762" y="3211150"/>
            <a:ext cx="914400" cy="914400"/>
          </a:xfrm>
          <a:prstGeom prst="rect">
            <a:avLst/>
          </a:prstGeom>
          <a:effectLst>
            <a:outerShdw blurRad="292100" dist="139700" dir="2700000" algn="tl" rotWithShape="0">
              <a:srgbClr val="333333">
                <a:alpha val="65000"/>
              </a:srgbClr>
            </a:outerShdw>
          </a:effectLst>
        </p:spPr>
      </p:pic>
      <p:pic>
        <p:nvPicPr>
          <p:cNvPr id="23" name="Graphic 22" descr="Checkmark with solid fill">
            <a:extLst>
              <a:ext uri="{FF2B5EF4-FFF2-40B4-BE49-F238E27FC236}">
                <a16:creationId xmlns:a16="http://schemas.microsoft.com/office/drawing/2014/main" id="{2A6B9586-11CB-7A95-B909-FC5DFE037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27946" y="3170820"/>
            <a:ext cx="914400" cy="914400"/>
          </a:xfrm>
          <a:prstGeom prst="rect">
            <a:avLst/>
          </a:prstGeom>
        </p:spPr>
      </p:pic>
      <p:pic>
        <p:nvPicPr>
          <p:cNvPr id="24" name="Graphic 23" descr="Checkmark with solid fill">
            <a:extLst>
              <a:ext uri="{FF2B5EF4-FFF2-40B4-BE49-F238E27FC236}">
                <a16:creationId xmlns:a16="http://schemas.microsoft.com/office/drawing/2014/main" id="{B564EB98-35E0-C3FC-1CF4-8A88757580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7130" y="3182096"/>
            <a:ext cx="914400" cy="914400"/>
          </a:xfrm>
          <a:prstGeom prst="rect">
            <a:avLst/>
          </a:prstGeom>
        </p:spPr>
      </p:pic>
      <p:pic>
        <p:nvPicPr>
          <p:cNvPr id="25" name="Graphic 24" descr="Checkmark with solid fill">
            <a:extLst>
              <a:ext uri="{FF2B5EF4-FFF2-40B4-BE49-F238E27FC236}">
                <a16:creationId xmlns:a16="http://schemas.microsoft.com/office/drawing/2014/main" id="{18F748BC-8A6B-E4AE-32FA-BA8FBB5D95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45191" y="3216011"/>
            <a:ext cx="914400" cy="914400"/>
          </a:xfrm>
          <a:prstGeom prst="rect">
            <a:avLst/>
          </a:prstGeom>
        </p:spPr>
      </p:pic>
      <p:pic>
        <p:nvPicPr>
          <p:cNvPr id="26" name="Graphic 25" descr="Checkmark with solid fill">
            <a:extLst>
              <a:ext uri="{FF2B5EF4-FFF2-40B4-BE49-F238E27FC236}">
                <a16:creationId xmlns:a16="http://schemas.microsoft.com/office/drawing/2014/main" id="{76C38CB1-560B-C7F8-C440-916ACFF74B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7142" y="3211150"/>
            <a:ext cx="914400" cy="914400"/>
          </a:xfrm>
          <a:prstGeom prst="rect">
            <a:avLst/>
          </a:prstGeom>
        </p:spPr>
      </p:pic>
      <p:pic>
        <p:nvPicPr>
          <p:cNvPr id="27" name="Graphic 26" descr="Checkmark with solid fill">
            <a:extLst>
              <a:ext uri="{FF2B5EF4-FFF2-40B4-BE49-F238E27FC236}">
                <a16:creationId xmlns:a16="http://schemas.microsoft.com/office/drawing/2014/main" id="{F9A34B39-B2E1-E933-C98A-DA2A0B5886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41101" y="3182096"/>
            <a:ext cx="914400" cy="914400"/>
          </a:xfrm>
          <a:prstGeom prst="rect">
            <a:avLst/>
          </a:prstGeom>
        </p:spPr>
      </p:pic>
      <p:pic>
        <p:nvPicPr>
          <p:cNvPr id="28" name="Graphic 27" descr="Checkmark with solid fill">
            <a:extLst>
              <a:ext uri="{FF2B5EF4-FFF2-40B4-BE49-F238E27FC236}">
                <a16:creationId xmlns:a16="http://schemas.microsoft.com/office/drawing/2014/main" id="{AA991860-C8FA-F933-9257-A190CCC2AB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983" y="3245249"/>
            <a:ext cx="914400" cy="914400"/>
          </a:xfrm>
          <a:prstGeom prst="rect">
            <a:avLst/>
          </a:prstGeom>
        </p:spPr>
      </p:pic>
    </p:spTree>
    <p:extLst>
      <p:ext uri="{BB962C8B-B14F-4D97-AF65-F5344CB8AC3E}">
        <p14:creationId xmlns:p14="http://schemas.microsoft.com/office/powerpoint/2010/main" val="102717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852D-C23E-4516-9CA8-2EBEF0C62D18}"/>
              </a:ext>
            </a:extLst>
          </p:cNvPr>
          <p:cNvSpPr>
            <a:spLocks noGrp="1"/>
          </p:cNvSpPr>
          <p:nvPr>
            <p:ph type="title"/>
          </p:nvPr>
        </p:nvSpPr>
        <p:spPr>
          <a:xfrm>
            <a:off x="356126" y="864627"/>
            <a:ext cx="11790381" cy="774550"/>
          </a:xfrm>
        </p:spPr>
        <p:txBody>
          <a:bodyPr>
            <a:noAutofit/>
          </a:bodyPr>
          <a:lstStyle/>
          <a:p>
            <a:r>
              <a:rPr lang="en-US" sz="3200" dirty="0"/>
              <a:t>BPS 7 – Self-Study Requirements</a:t>
            </a:r>
          </a:p>
        </p:txBody>
      </p:sp>
      <p:sp>
        <p:nvSpPr>
          <p:cNvPr id="3" name="Content Placeholder 2">
            <a:extLst>
              <a:ext uri="{FF2B5EF4-FFF2-40B4-BE49-F238E27FC236}">
                <a16:creationId xmlns:a16="http://schemas.microsoft.com/office/drawing/2014/main" id="{901DEDB2-40C8-486D-B504-52DB82473A52}"/>
              </a:ext>
            </a:extLst>
          </p:cNvPr>
          <p:cNvSpPr>
            <a:spLocks noGrp="1"/>
          </p:cNvSpPr>
          <p:nvPr>
            <p:ph idx="1"/>
          </p:nvPr>
        </p:nvSpPr>
        <p:spPr>
          <a:xfrm>
            <a:off x="609600" y="1815151"/>
            <a:ext cx="9846833" cy="4544706"/>
          </a:xfrm>
        </p:spPr>
        <p:txBody>
          <a:bodyPr>
            <a:normAutofit lnSpcReduction="10000"/>
          </a:bodyPr>
          <a:lstStyle/>
          <a:p>
            <a:pPr marL="0" indent="0">
              <a:buNone/>
            </a:pPr>
            <a:r>
              <a:rPr lang="en-US" sz="2400" b="1" dirty="0">
                <a:solidFill>
                  <a:schemeClr val="tx2"/>
                </a:solidFill>
              </a:rPr>
              <a:t>Policies:</a:t>
            </a:r>
          </a:p>
          <a:p>
            <a:pPr marL="0" indent="0">
              <a:buNone/>
            </a:pPr>
            <a:r>
              <a:rPr lang="en-US" sz="1800" b="1" dirty="0">
                <a:solidFill>
                  <a:schemeClr val="tx2"/>
                </a:solidFill>
              </a:rPr>
              <a:t>7-1A</a:t>
            </a:r>
            <a:r>
              <a:rPr lang="en-US" sz="1800" dirty="0">
                <a:solidFill>
                  <a:schemeClr val="tx2"/>
                </a:solidFill>
              </a:rPr>
              <a:t> – Medical/Health Care Provider</a:t>
            </a:r>
          </a:p>
          <a:p>
            <a:pPr marL="0" indent="0">
              <a:buNone/>
            </a:pPr>
            <a:r>
              <a:rPr lang="en-US" sz="1800" b="1" dirty="0">
                <a:solidFill>
                  <a:schemeClr val="tx2"/>
                </a:solidFill>
              </a:rPr>
              <a:t>7-2A</a:t>
            </a:r>
            <a:r>
              <a:rPr lang="en-US" sz="1800" dirty="0">
                <a:solidFill>
                  <a:schemeClr val="tx2"/>
                </a:solidFill>
              </a:rPr>
              <a:t> – Immunizations</a:t>
            </a:r>
          </a:p>
          <a:p>
            <a:pPr marL="0" indent="0">
              <a:buNone/>
            </a:pPr>
            <a:r>
              <a:rPr lang="en-US" sz="1800" b="1" dirty="0">
                <a:solidFill>
                  <a:schemeClr val="tx2"/>
                </a:solidFill>
              </a:rPr>
              <a:t>7-3A</a:t>
            </a:r>
            <a:r>
              <a:rPr lang="en-US" sz="1800" dirty="0">
                <a:solidFill>
                  <a:schemeClr val="tx2"/>
                </a:solidFill>
              </a:rPr>
              <a:t> – Referrals/Linkages to Health Care &amp; Community Resources</a:t>
            </a:r>
          </a:p>
          <a:p>
            <a:pPr marL="0" indent="0">
              <a:buNone/>
            </a:pPr>
            <a:r>
              <a:rPr lang="en-US" sz="1800" b="1" dirty="0">
                <a:solidFill>
                  <a:schemeClr val="tx2"/>
                </a:solidFill>
              </a:rPr>
              <a:t>7-4A</a:t>
            </a:r>
            <a:r>
              <a:rPr lang="en-US" sz="1800" dirty="0">
                <a:solidFill>
                  <a:schemeClr val="tx2"/>
                </a:solidFill>
              </a:rPr>
              <a:t> – Depression Screening</a:t>
            </a:r>
          </a:p>
          <a:p>
            <a:pPr marL="0" indent="0">
              <a:buNone/>
            </a:pPr>
            <a:r>
              <a:rPr lang="en-US" sz="2400" b="1" dirty="0">
                <a:solidFill>
                  <a:schemeClr val="tx2"/>
                </a:solidFill>
              </a:rPr>
              <a:t>Reports</a:t>
            </a:r>
            <a:r>
              <a:rPr lang="en-US" sz="1800" dirty="0">
                <a:solidFill>
                  <a:schemeClr val="tx2"/>
                </a:solidFill>
              </a:rPr>
              <a:t> </a:t>
            </a:r>
          </a:p>
          <a:p>
            <a:r>
              <a:rPr lang="en-US" sz="1800" dirty="0">
                <a:solidFill>
                  <a:schemeClr val="tx2"/>
                </a:solidFill>
              </a:rPr>
              <a:t> 7-1B, 7-2B (Immunization schedule-upload with report), 7-2C, 7-4B, 7-4C, 7-4D</a:t>
            </a:r>
          </a:p>
          <a:p>
            <a:r>
              <a:rPr lang="en-US" sz="1800" dirty="0">
                <a:solidFill>
                  <a:schemeClr val="tx2"/>
                </a:solidFill>
              </a:rPr>
              <a:t>CA is working on a spreadsheet that will list out all reports required for your self-study with the dates that you’ll need to run for each report.  We’ll be sending this to programs the first of week of December.  Please do not upload reports into your self study until after 12/10/23.</a:t>
            </a:r>
          </a:p>
          <a:p>
            <a:pPr marL="0" indent="0">
              <a:buNone/>
            </a:pPr>
            <a:r>
              <a:rPr lang="en-US" sz="2400" b="1" dirty="0">
                <a:solidFill>
                  <a:schemeClr val="tx2"/>
                </a:solidFill>
              </a:rPr>
              <a:t>Narrative</a:t>
            </a:r>
            <a:r>
              <a:rPr lang="en-US" sz="1800" dirty="0">
                <a:solidFill>
                  <a:schemeClr val="tx2"/>
                </a:solidFill>
              </a:rPr>
              <a:t> for 7-1C - This information is already captured in your Annual Service Report (ASR) &amp; Quarterly Reports Uploading your ASR and quarterly reports in the appropriate folders in SharePoint will cover this requirement.</a:t>
            </a:r>
          </a:p>
          <a:p>
            <a:pPr marL="0" indent="0">
              <a:buNone/>
            </a:pP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a:p>
            <a:pPr marL="609585" lvl="1" indent="0">
              <a:buNone/>
            </a:pPr>
            <a:endParaRPr lang="en-US" sz="1800" dirty="0">
              <a:solidFill>
                <a:schemeClr val="tx2"/>
              </a:solidFill>
            </a:endParaRPr>
          </a:p>
          <a:p>
            <a:pPr marL="609585" lvl="1" indent="0">
              <a:buNone/>
            </a:pPr>
            <a:endParaRPr lang="en-US" sz="1800" dirty="0">
              <a:solidFill>
                <a:schemeClr val="tx2"/>
              </a:solidFill>
            </a:endParaRPr>
          </a:p>
          <a:p>
            <a:pPr marL="609585" lvl="1" indent="0">
              <a:buNone/>
            </a:pPr>
            <a:endParaRPr lang="en-US" sz="1800" dirty="0">
              <a:solidFill>
                <a:schemeClr val="tx2"/>
              </a:solidFill>
            </a:endParaRPr>
          </a:p>
          <a:p>
            <a:pPr marL="609585" lvl="1" indent="0">
              <a:buNone/>
            </a:pPr>
            <a:endParaRPr lang="en-US" sz="1800" dirty="0">
              <a:solidFill>
                <a:schemeClr val="tx2"/>
              </a:solidFill>
            </a:endParaRPr>
          </a:p>
          <a:p>
            <a:pPr marL="0" indent="0">
              <a:buNone/>
            </a:pPr>
            <a:endParaRPr lang="en-US" sz="1600" dirty="0">
              <a:solidFill>
                <a:schemeClr val="tx2"/>
              </a:solidFill>
            </a:endParaRPr>
          </a:p>
        </p:txBody>
      </p:sp>
    </p:spTree>
    <p:extLst>
      <p:ext uri="{BB962C8B-B14F-4D97-AF65-F5344CB8AC3E}">
        <p14:creationId xmlns:p14="http://schemas.microsoft.com/office/powerpoint/2010/main" val="420097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852D-C23E-4516-9CA8-2EBEF0C62D18}"/>
              </a:ext>
            </a:extLst>
          </p:cNvPr>
          <p:cNvSpPr>
            <a:spLocks noGrp="1"/>
          </p:cNvSpPr>
          <p:nvPr>
            <p:ph type="title"/>
          </p:nvPr>
        </p:nvSpPr>
        <p:spPr>
          <a:xfrm>
            <a:off x="150607" y="591671"/>
            <a:ext cx="11790381" cy="774550"/>
          </a:xfrm>
        </p:spPr>
        <p:txBody>
          <a:bodyPr>
            <a:noAutofit/>
          </a:bodyPr>
          <a:lstStyle/>
          <a:p>
            <a:r>
              <a:rPr lang="en-US" sz="3200" dirty="0"/>
              <a:t>BPS 7 – Self-Study Requirements</a:t>
            </a:r>
          </a:p>
        </p:txBody>
      </p:sp>
      <p:sp>
        <p:nvSpPr>
          <p:cNvPr id="3" name="Content Placeholder 2">
            <a:extLst>
              <a:ext uri="{FF2B5EF4-FFF2-40B4-BE49-F238E27FC236}">
                <a16:creationId xmlns:a16="http://schemas.microsoft.com/office/drawing/2014/main" id="{901DEDB2-40C8-486D-B504-52DB82473A52}"/>
              </a:ext>
            </a:extLst>
          </p:cNvPr>
          <p:cNvSpPr>
            <a:spLocks noGrp="1"/>
          </p:cNvSpPr>
          <p:nvPr>
            <p:ph idx="1"/>
          </p:nvPr>
        </p:nvSpPr>
        <p:spPr>
          <a:xfrm>
            <a:off x="609600" y="1366221"/>
            <a:ext cx="9846833" cy="4750374"/>
          </a:xfrm>
        </p:spPr>
        <p:txBody>
          <a:bodyPr>
            <a:normAutofit/>
          </a:bodyPr>
          <a:lstStyle/>
          <a:p>
            <a:pPr marL="0" indent="0">
              <a:buNone/>
            </a:pPr>
            <a:r>
              <a:rPr lang="en-US" sz="2000" b="1" dirty="0">
                <a:solidFill>
                  <a:schemeClr val="tx2"/>
                </a:solidFill>
              </a:rPr>
              <a:t>7-1C – Focus Children with Well-Child Care</a:t>
            </a:r>
          </a:p>
          <a:p>
            <a:pPr marL="0" indent="0">
              <a:buNone/>
            </a:pPr>
            <a:endParaRPr lang="en-US" sz="2000" b="1" dirty="0">
              <a:solidFill>
                <a:schemeClr val="tx2"/>
              </a:solidFill>
            </a:endParaRPr>
          </a:p>
          <a:p>
            <a:pPr marL="0" indent="0">
              <a:buNone/>
            </a:pPr>
            <a:r>
              <a:rPr lang="en-US" sz="1600" dirty="0">
                <a:solidFill>
                  <a:schemeClr val="tx2"/>
                </a:solidFill>
              </a:rPr>
              <a:t>In the ASR:</a:t>
            </a: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r>
              <a:rPr lang="en-US" sz="1600" dirty="0">
                <a:solidFill>
                  <a:schemeClr val="tx2"/>
                </a:solidFill>
              </a:rPr>
              <a:t>In Quarterly Reports:</a:t>
            </a:r>
          </a:p>
          <a:p>
            <a:pPr marL="0" indent="0">
              <a:buNone/>
            </a:pPr>
            <a:endParaRPr lang="en-US" sz="1600" dirty="0">
              <a:solidFill>
                <a:schemeClr val="tx2"/>
              </a:solidFill>
            </a:endParaRPr>
          </a:p>
        </p:txBody>
      </p:sp>
      <p:pic>
        <p:nvPicPr>
          <p:cNvPr id="8" name="Picture 7">
            <a:extLst>
              <a:ext uri="{FF2B5EF4-FFF2-40B4-BE49-F238E27FC236}">
                <a16:creationId xmlns:a16="http://schemas.microsoft.com/office/drawing/2014/main" id="{E39F93A0-3583-57A4-1DB2-699D844C23C6}"/>
              </a:ext>
            </a:extLst>
          </p:cNvPr>
          <p:cNvPicPr>
            <a:picLocks noChangeAspect="1"/>
          </p:cNvPicPr>
          <p:nvPr/>
        </p:nvPicPr>
        <p:blipFill>
          <a:blip r:embed="rId3"/>
          <a:stretch>
            <a:fillRect/>
          </a:stretch>
        </p:blipFill>
        <p:spPr>
          <a:xfrm>
            <a:off x="1970763" y="4485942"/>
            <a:ext cx="6987796" cy="1015560"/>
          </a:xfrm>
          <a:prstGeom prst="rect">
            <a:avLst/>
          </a:prstGeom>
        </p:spPr>
      </p:pic>
      <p:pic>
        <p:nvPicPr>
          <p:cNvPr id="10" name="Picture 9">
            <a:extLst>
              <a:ext uri="{FF2B5EF4-FFF2-40B4-BE49-F238E27FC236}">
                <a16:creationId xmlns:a16="http://schemas.microsoft.com/office/drawing/2014/main" id="{76CEEC3C-27B7-908F-5F09-20EFF3DCB874}"/>
              </a:ext>
            </a:extLst>
          </p:cNvPr>
          <p:cNvPicPr>
            <a:picLocks noChangeAspect="1"/>
          </p:cNvPicPr>
          <p:nvPr/>
        </p:nvPicPr>
        <p:blipFill>
          <a:blip r:embed="rId4"/>
          <a:stretch>
            <a:fillRect/>
          </a:stretch>
        </p:blipFill>
        <p:spPr>
          <a:xfrm>
            <a:off x="1970763" y="2477284"/>
            <a:ext cx="5734050" cy="1143000"/>
          </a:xfrm>
          <a:prstGeom prst="rect">
            <a:avLst/>
          </a:prstGeom>
        </p:spPr>
      </p:pic>
    </p:spTree>
    <p:extLst>
      <p:ext uri="{BB962C8B-B14F-4D97-AF65-F5344CB8AC3E}">
        <p14:creationId xmlns:p14="http://schemas.microsoft.com/office/powerpoint/2010/main" val="307574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4D42-E98E-4F63-AF88-04E5BD5A0A21}"/>
              </a:ext>
            </a:extLst>
          </p:cNvPr>
          <p:cNvSpPr>
            <a:spLocks noGrp="1"/>
          </p:cNvSpPr>
          <p:nvPr>
            <p:ph type="title"/>
          </p:nvPr>
        </p:nvSpPr>
        <p:spPr>
          <a:xfrm>
            <a:off x="609600" y="732365"/>
            <a:ext cx="10972800" cy="708099"/>
          </a:xfrm>
        </p:spPr>
        <p:txBody>
          <a:bodyPr>
            <a:normAutofit/>
          </a:bodyPr>
          <a:lstStyle/>
          <a:p>
            <a:pPr algn="ctr"/>
            <a:r>
              <a:rPr lang="en-US" sz="3200" dirty="0"/>
              <a:t>Performance Indicators &amp; connection to Accreditation </a:t>
            </a:r>
          </a:p>
        </p:txBody>
      </p:sp>
      <p:sp>
        <p:nvSpPr>
          <p:cNvPr id="3" name="Content Placeholder 2">
            <a:extLst>
              <a:ext uri="{FF2B5EF4-FFF2-40B4-BE49-F238E27FC236}">
                <a16:creationId xmlns:a16="http://schemas.microsoft.com/office/drawing/2014/main" id="{46D1A241-CF3A-4456-8791-B91A9DFDA8FC}"/>
              </a:ext>
            </a:extLst>
          </p:cNvPr>
          <p:cNvSpPr>
            <a:spLocks noGrp="1"/>
          </p:cNvSpPr>
          <p:nvPr>
            <p:ph idx="1"/>
          </p:nvPr>
        </p:nvSpPr>
        <p:spPr>
          <a:xfrm>
            <a:off x="609600" y="1440464"/>
            <a:ext cx="10972800" cy="4685171"/>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sz="2000" kern="100" dirty="0">
              <a:solidFill>
                <a:schemeClr val="accent1"/>
              </a:solidFill>
              <a:effectLst/>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kern="100" dirty="0">
                <a:solidFill>
                  <a:schemeClr val="tx2"/>
                </a:solidFill>
                <a:effectLst/>
                <a:ea typeface="Calibri" panose="020F0502020204030204" pitchFamily="34" charset="0"/>
              </a:rPr>
              <a:t>The PIs can be a great way of making sure your program adheres to HFA’s BPSs.</a:t>
            </a:r>
          </a:p>
          <a:p>
            <a:pPr marL="342900" marR="0" lvl="0" indent="-342900">
              <a:lnSpc>
                <a:spcPct val="107000"/>
              </a:lnSpc>
              <a:spcBef>
                <a:spcPts val="0"/>
              </a:spcBef>
              <a:spcAft>
                <a:spcPts val="0"/>
              </a:spcAft>
              <a:buFont typeface="Symbol" panose="05050102010706020507" pitchFamily="18" charset="2"/>
              <a:buChar char=""/>
            </a:pPr>
            <a:r>
              <a:rPr lang="en-US" sz="2000" kern="100" dirty="0">
                <a:solidFill>
                  <a:schemeClr val="tx2"/>
                </a:solidFill>
                <a:effectLst/>
                <a:ea typeface="Calibri" panose="020F0502020204030204" pitchFamily="34" charset="0"/>
              </a:rPr>
              <a:t>There is still time for you to make sure data is entered into MIS to meet PIs.</a:t>
            </a:r>
          </a:p>
          <a:p>
            <a:pPr marL="342900" marR="0" lvl="0" indent="-342900">
              <a:lnSpc>
                <a:spcPct val="107000"/>
              </a:lnSpc>
              <a:spcBef>
                <a:spcPts val="0"/>
              </a:spcBef>
              <a:spcAft>
                <a:spcPts val="0"/>
              </a:spcAft>
              <a:buFont typeface="Symbol" panose="05050102010706020507" pitchFamily="18" charset="2"/>
              <a:buChar char=""/>
            </a:pPr>
            <a:r>
              <a:rPr lang="en-US" sz="2000" kern="100" dirty="0">
                <a:solidFill>
                  <a:schemeClr val="tx2"/>
                </a:solidFill>
                <a:effectLst/>
                <a:ea typeface="Calibri" panose="020F0502020204030204" pitchFamily="34" charset="0"/>
              </a:rPr>
              <a:t>When running the PIs as of 10/11/23, please make sure to use the correct PI detail document.</a:t>
            </a:r>
          </a:p>
          <a:p>
            <a:pPr marL="342900" marR="0" lvl="0" indent="-342900">
              <a:lnSpc>
                <a:spcPct val="107000"/>
              </a:lnSpc>
              <a:spcBef>
                <a:spcPts val="0"/>
              </a:spcBef>
              <a:spcAft>
                <a:spcPts val="0"/>
              </a:spcAft>
              <a:buFont typeface="Symbol" panose="05050102010706020507" pitchFamily="18" charset="2"/>
              <a:buChar char=""/>
            </a:pPr>
            <a:r>
              <a:rPr lang="en-US" sz="2000" kern="100" dirty="0">
                <a:solidFill>
                  <a:schemeClr val="tx2"/>
                </a:solidFill>
                <a:effectLst/>
                <a:ea typeface="Calibri" panose="020F0502020204030204" pitchFamily="34" charset="0"/>
              </a:rPr>
              <a:t>PTs in PI # 1such as Immunizations, Medical Provider and Well baby visits, ASQs completed or FGPs and referrals for the big 3 are all BPSs that will be scored by HFA. </a:t>
            </a:r>
          </a:p>
          <a:p>
            <a:pPr marL="342900" marR="0" lvl="0" indent="-342900">
              <a:lnSpc>
                <a:spcPct val="107000"/>
              </a:lnSpc>
              <a:spcBef>
                <a:spcPts val="0"/>
              </a:spcBef>
              <a:spcAft>
                <a:spcPts val="0"/>
              </a:spcAft>
              <a:buFont typeface="Symbol" panose="05050102010706020507" pitchFamily="18" charset="2"/>
              <a:buChar char=""/>
            </a:pPr>
            <a:r>
              <a:rPr lang="en-US" sz="2000" kern="100" dirty="0">
                <a:solidFill>
                  <a:schemeClr val="tx2"/>
                </a:solidFill>
                <a:effectLst/>
                <a:ea typeface="Calibri" panose="020F0502020204030204" pitchFamily="34" charset="0"/>
              </a:rPr>
              <a:t>Same with items such as Retention (PI #2), timing of the first HV (PI # 4), HV rate or case weights (PI # 16).</a:t>
            </a:r>
          </a:p>
          <a:p>
            <a:pPr marL="342900" marR="0" lvl="0" indent="-342900">
              <a:lnSpc>
                <a:spcPct val="107000"/>
              </a:lnSpc>
              <a:spcBef>
                <a:spcPts val="0"/>
              </a:spcBef>
              <a:spcAft>
                <a:spcPts val="0"/>
              </a:spcAft>
              <a:buFont typeface="Symbol" panose="05050102010706020507" pitchFamily="18" charset="2"/>
              <a:buChar char=""/>
            </a:pPr>
            <a:r>
              <a:rPr lang="en-US" sz="2000" kern="100" dirty="0">
                <a:solidFill>
                  <a:schemeClr val="tx2"/>
                </a:solidFill>
                <a:effectLst/>
                <a:ea typeface="Calibri" panose="020F0502020204030204" pitchFamily="34" charset="0"/>
              </a:rPr>
              <a:t>Trainings (PI #6 and 7) are another example of how the PIs can help you make sure you will have all that is needed for Accreditation.</a:t>
            </a:r>
          </a:p>
          <a:p>
            <a:pPr marL="342900" marR="0" lvl="0" indent="-342900">
              <a:lnSpc>
                <a:spcPct val="107000"/>
              </a:lnSpc>
              <a:spcBef>
                <a:spcPts val="0"/>
              </a:spcBef>
              <a:spcAft>
                <a:spcPts val="800"/>
              </a:spcAft>
              <a:buFont typeface="Symbol" panose="05050102010706020507" pitchFamily="18" charset="2"/>
              <a:buChar char=""/>
            </a:pPr>
            <a:r>
              <a:rPr lang="en-US" sz="2000" kern="100" dirty="0">
                <a:solidFill>
                  <a:schemeClr val="tx2"/>
                </a:solidFill>
                <a:effectLst/>
                <a:ea typeface="Calibri" panose="020F0502020204030204" pitchFamily="34" charset="0"/>
              </a:rPr>
              <a:t>Even if PI reports are not required by HFA, running them in the MIS will help you write your narrative. </a:t>
            </a:r>
          </a:p>
          <a:p>
            <a:pPr marL="685783" lvl="1" indent="0">
              <a:buNone/>
            </a:pPr>
            <a:endParaRPr lang="en-US" sz="2266" dirty="0">
              <a:effectLst/>
              <a:latin typeface="Arial" panose="020B0604020202020204" pitchFamily="34" charset="0"/>
              <a:ea typeface="Arial" panose="020B0604020202020204" pitchFamily="34" charset="0"/>
            </a:endParaRPr>
          </a:p>
          <a:p>
            <a:pPr marL="685783" lvl="1" indent="0">
              <a:buNone/>
            </a:pPr>
            <a:endParaRPr lang="en-US" sz="2266" dirty="0">
              <a:ea typeface="Arial" panose="020B0604020202020204" pitchFamily="34" charset="0"/>
            </a:endParaRPr>
          </a:p>
          <a:p>
            <a:pPr marL="685783" lvl="1" indent="0">
              <a:buNone/>
            </a:pPr>
            <a:endParaRPr lang="en-US" sz="2266" dirty="0">
              <a:effectLst/>
              <a:latin typeface="Arial" panose="020B0604020202020204" pitchFamily="34" charset="0"/>
              <a:ea typeface="Arial" panose="020B0604020202020204" pitchFamily="34" charset="0"/>
            </a:endParaRPr>
          </a:p>
          <a:p>
            <a:pPr marL="685783" lvl="1" indent="0">
              <a:buNone/>
            </a:pPr>
            <a:endParaRPr lang="en-US" sz="2266" dirty="0">
              <a:effectLst/>
              <a:latin typeface="Arial" panose="020B0604020202020204" pitchFamily="34" charset="0"/>
              <a:ea typeface="Arial" panose="020B0604020202020204" pitchFamily="34" charset="0"/>
            </a:endParaRPr>
          </a:p>
          <a:p>
            <a:pPr marL="0" indent="0">
              <a:buNone/>
            </a:pPr>
            <a:endParaRPr lang="en-US" sz="2800" dirty="0"/>
          </a:p>
        </p:txBody>
      </p:sp>
    </p:spTree>
    <p:extLst>
      <p:ext uri="{BB962C8B-B14F-4D97-AF65-F5344CB8AC3E}">
        <p14:creationId xmlns:p14="http://schemas.microsoft.com/office/powerpoint/2010/main" val="39772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B4DA-83B7-A133-AD3B-26DA419E776B}"/>
              </a:ext>
            </a:extLst>
          </p:cNvPr>
          <p:cNvSpPr>
            <a:spLocks noGrp="1"/>
          </p:cNvSpPr>
          <p:nvPr>
            <p:ph type="title"/>
          </p:nvPr>
        </p:nvSpPr>
        <p:spPr/>
        <p:txBody>
          <a:bodyPr/>
          <a:lstStyle/>
          <a:p>
            <a:pPr marR="0" lvl="0" algn="ctr">
              <a:spcBef>
                <a:spcPts val="0"/>
              </a:spcBef>
              <a:spcAft>
                <a:spcPts val="0"/>
              </a:spcAft>
              <a:buClr>
                <a:srgbClr val="636469"/>
              </a:buClr>
              <a:buSzPts val="2600"/>
              <a:tabLst>
                <a:tab pos="1157605" algn="l"/>
                <a:tab pos="1158240" algn="l"/>
              </a:tabLst>
            </a:pPr>
            <a:r>
              <a:rPr lang="en-US" sz="4800" dirty="0">
                <a:solidFill>
                  <a:schemeClr val="tx2"/>
                </a:solidFill>
                <a:ea typeface="Arial" panose="020B0604020202020204" pitchFamily="34" charset="0"/>
              </a:rPr>
              <a:t>  </a:t>
            </a:r>
            <a:r>
              <a:rPr lang="en-US" sz="3600" dirty="0">
                <a:solidFill>
                  <a:schemeClr val="tx2"/>
                </a:solidFill>
                <a:ea typeface="Arial" panose="020B0604020202020204" pitchFamily="34" charset="0"/>
              </a:rPr>
              <a:t>GA-5B-Boiler Plate language</a:t>
            </a:r>
          </a:p>
        </p:txBody>
      </p:sp>
      <p:sp>
        <p:nvSpPr>
          <p:cNvPr id="3" name="Content Placeholder 2">
            <a:extLst>
              <a:ext uri="{FF2B5EF4-FFF2-40B4-BE49-F238E27FC236}">
                <a16:creationId xmlns:a16="http://schemas.microsoft.com/office/drawing/2014/main" id="{9B4E1F77-61C1-4FD5-04B9-A93DD9F6DC91}"/>
              </a:ext>
            </a:extLst>
          </p:cNvPr>
          <p:cNvSpPr>
            <a:spLocks noGrp="1"/>
          </p:cNvSpPr>
          <p:nvPr>
            <p:ph idx="1"/>
          </p:nvPr>
        </p:nvSpPr>
        <p:spPr>
          <a:xfrm>
            <a:off x="609600" y="1282891"/>
            <a:ext cx="10972800" cy="4790363"/>
          </a:xfrm>
        </p:spPr>
        <p:txBody>
          <a:bodyPr>
            <a:normAutofit/>
          </a:bodyPr>
          <a:lstStyle/>
          <a:p>
            <a:pPr marL="0" indent="0">
              <a:buNone/>
            </a:pPr>
            <a:endParaRPr lang="en-US" sz="2400" dirty="0"/>
          </a:p>
          <a:p>
            <a:endParaRPr lang="en-US" sz="2400" dirty="0"/>
          </a:p>
          <a:p>
            <a:endParaRPr lang="en-US" sz="2400" dirty="0"/>
          </a:p>
        </p:txBody>
      </p:sp>
      <p:pic>
        <p:nvPicPr>
          <p:cNvPr id="13" name="Picture 12">
            <a:extLst>
              <a:ext uri="{FF2B5EF4-FFF2-40B4-BE49-F238E27FC236}">
                <a16:creationId xmlns:a16="http://schemas.microsoft.com/office/drawing/2014/main" id="{AB5754D4-FBA1-ACB3-3986-A8D236092419}"/>
              </a:ext>
            </a:extLst>
          </p:cNvPr>
          <p:cNvPicPr>
            <a:picLocks noChangeAspect="1"/>
          </p:cNvPicPr>
          <p:nvPr/>
        </p:nvPicPr>
        <p:blipFill>
          <a:blip r:embed="rId3"/>
          <a:stretch>
            <a:fillRect/>
          </a:stretch>
        </p:blipFill>
        <p:spPr>
          <a:xfrm>
            <a:off x="914400" y="1440464"/>
            <a:ext cx="9826388" cy="4632789"/>
          </a:xfrm>
          <a:prstGeom prst="rect">
            <a:avLst/>
          </a:prstGeom>
        </p:spPr>
      </p:pic>
    </p:spTree>
    <p:extLst>
      <p:ext uri="{BB962C8B-B14F-4D97-AF65-F5344CB8AC3E}">
        <p14:creationId xmlns:p14="http://schemas.microsoft.com/office/powerpoint/2010/main" val="414318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C412-5340-2056-B82D-2C7F59363D27}"/>
              </a:ext>
            </a:extLst>
          </p:cNvPr>
          <p:cNvSpPr>
            <a:spLocks noGrp="1"/>
          </p:cNvSpPr>
          <p:nvPr>
            <p:ph type="title"/>
          </p:nvPr>
        </p:nvSpPr>
        <p:spPr/>
        <p:txBody>
          <a:bodyPr/>
          <a:lstStyle/>
          <a:p>
            <a:r>
              <a:rPr lang="en-US" dirty="0"/>
              <a:t>SharePoint Updates</a:t>
            </a:r>
          </a:p>
        </p:txBody>
      </p:sp>
      <p:sp>
        <p:nvSpPr>
          <p:cNvPr id="3" name="Content Placeholder 2">
            <a:extLst>
              <a:ext uri="{FF2B5EF4-FFF2-40B4-BE49-F238E27FC236}">
                <a16:creationId xmlns:a16="http://schemas.microsoft.com/office/drawing/2014/main" id="{D9DBE997-7893-AB9B-D8E8-5CC8369B4831}"/>
              </a:ext>
            </a:extLst>
          </p:cNvPr>
          <p:cNvSpPr>
            <a:spLocks noGrp="1"/>
          </p:cNvSpPr>
          <p:nvPr>
            <p:ph idx="1"/>
          </p:nvPr>
        </p:nvSpPr>
        <p:spPr/>
        <p:txBody>
          <a:bodyPr>
            <a:normAutofit/>
          </a:bodyPr>
          <a:lstStyle/>
          <a:p>
            <a:r>
              <a:rPr lang="en-US" sz="2400" dirty="0">
                <a:solidFill>
                  <a:schemeClr val="tx2"/>
                </a:solidFill>
              </a:rPr>
              <a:t>Subfolders have been added to the Personnel folder to help keep info more visible &amp; organized</a:t>
            </a:r>
          </a:p>
          <a:p>
            <a:r>
              <a:rPr lang="en-US" sz="2400" dirty="0">
                <a:solidFill>
                  <a:schemeClr val="tx2"/>
                </a:solidFill>
              </a:rPr>
              <a:t>We will be working to add subfolders to the Additional Reports folder  &amp; adding a folder for GA-5B </a:t>
            </a:r>
          </a:p>
        </p:txBody>
      </p:sp>
      <p:pic>
        <p:nvPicPr>
          <p:cNvPr id="5" name="Picture 4" descr="Calendar&#10;&#10;Description automatically generated">
            <a:extLst>
              <a:ext uri="{FF2B5EF4-FFF2-40B4-BE49-F238E27FC236}">
                <a16:creationId xmlns:a16="http://schemas.microsoft.com/office/drawing/2014/main" id="{EBFB3798-1424-DA79-6869-C929B11D8AD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65528" y="3166280"/>
            <a:ext cx="7151427" cy="2620371"/>
          </a:xfrm>
          <a:prstGeom prst="rect">
            <a:avLst/>
          </a:prstGeom>
        </p:spPr>
      </p:pic>
      <p:sp>
        <p:nvSpPr>
          <p:cNvPr id="6" name="TextBox 5">
            <a:extLst>
              <a:ext uri="{FF2B5EF4-FFF2-40B4-BE49-F238E27FC236}">
                <a16:creationId xmlns:a16="http://schemas.microsoft.com/office/drawing/2014/main" id="{49D4F764-E478-5599-AEEC-BD4F44D01CD9}"/>
              </a:ext>
            </a:extLst>
          </p:cNvPr>
          <p:cNvSpPr txBox="1"/>
          <p:nvPr/>
        </p:nvSpPr>
        <p:spPr>
          <a:xfrm>
            <a:off x="2265528" y="6858000"/>
            <a:ext cx="7151427" cy="230832"/>
          </a:xfrm>
          <a:prstGeom prst="rect">
            <a:avLst/>
          </a:prstGeom>
          <a:noFill/>
        </p:spPr>
        <p:txBody>
          <a:bodyPr wrap="square" rtlCol="0">
            <a:spAutoFit/>
          </a:bodyPr>
          <a:lstStyle/>
          <a:p>
            <a:r>
              <a:rPr lang="en-US" sz="900">
                <a:hlinkClick r:id="rId4" tooltip="https://ggwash.org/view/65437/urbanists-near-you-are-organizing-are-you-ggwash-housing-digest"/>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183952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BD2C-2A57-484B-A364-92CE9AB223A3}"/>
              </a:ext>
            </a:extLst>
          </p:cNvPr>
          <p:cNvSpPr>
            <a:spLocks noGrp="1"/>
          </p:cNvSpPr>
          <p:nvPr>
            <p:ph type="title"/>
          </p:nvPr>
        </p:nvSpPr>
        <p:spPr/>
        <p:txBody>
          <a:bodyPr/>
          <a:lstStyle/>
          <a:p>
            <a:pPr algn="ctr"/>
            <a:r>
              <a:rPr lang="en-US" dirty="0"/>
              <a:t>Self Study Submission </a:t>
            </a:r>
          </a:p>
        </p:txBody>
      </p:sp>
      <p:sp>
        <p:nvSpPr>
          <p:cNvPr id="3" name="Content Placeholder 2">
            <a:extLst>
              <a:ext uri="{FF2B5EF4-FFF2-40B4-BE49-F238E27FC236}">
                <a16:creationId xmlns:a16="http://schemas.microsoft.com/office/drawing/2014/main" id="{70EA1CB9-9453-4E55-B27B-ADB650D383FD}"/>
              </a:ext>
            </a:extLst>
          </p:cNvPr>
          <p:cNvSpPr>
            <a:spLocks noGrp="1"/>
          </p:cNvSpPr>
          <p:nvPr>
            <p:ph idx="1"/>
          </p:nvPr>
        </p:nvSpPr>
        <p:spPr/>
        <p:txBody>
          <a:bodyPr>
            <a:normAutofit fontScale="55000" lnSpcReduction="20000"/>
          </a:bodyPr>
          <a:lstStyle/>
          <a:p>
            <a:r>
              <a:rPr lang="en-US" dirty="0">
                <a:solidFill>
                  <a:schemeClr val="tx2"/>
                </a:solidFill>
              </a:rPr>
              <a:t>What am I submitting January 5</a:t>
            </a:r>
            <a:r>
              <a:rPr lang="en-US" baseline="30000" dirty="0">
                <a:solidFill>
                  <a:schemeClr val="tx2"/>
                </a:solidFill>
              </a:rPr>
              <a:t>th</a:t>
            </a:r>
            <a:r>
              <a:rPr lang="en-US" dirty="0">
                <a:solidFill>
                  <a:schemeClr val="tx2"/>
                </a:solidFill>
              </a:rPr>
              <a:t>? </a:t>
            </a:r>
          </a:p>
          <a:p>
            <a:pPr lvl="1"/>
            <a:r>
              <a:rPr lang="en-US" dirty="0">
                <a:solidFill>
                  <a:schemeClr val="tx2"/>
                </a:solidFill>
              </a:rPr>
              <a:t>Policies and Procedures </a:t>
            </a:r>
          </a:p>
          <a:p>
            <a:pPr lvl="1"/>
            <a:r>
              <a:rPr lang="en-US" dirty="0">
                <a:solidFill>
                  <a:schemeClr val="tx2"/>
                </a:solidFill>
              </a:rPr>
              <a:t>Annual Service Review and Equity Plan </a:t>
            </a:r>
          </a:p>
          <a:p>
            <a:pPr lvl="1"/>
            <a:r>
              <a:rPr lang="en-US" dirty="0">
                <a:solidFill>
                  <a:schemeClr val="tx2"/>
                </a:solidFill>
              </a:rPr>
              <a:t>Last completed Quarterly Reports for most recent 4 quarters (this will depend on contract start date)</a:t>
            </a:r>
          </a:p>
          <a:p>
            <a:pPr lvl="2"/>
            <a:r>
              <a:rPr lang="en-US" dirty="0">
                <a:solidFill>
                  <a:schemeClr val="tx2"/>
                </a:solidFill>
              </a:rPr>
              <a:t>July-2022-2023 quarters – 2</a:t>
            </a:r>
            <a:r>
              <a:rPr lang="en-US" baseline="30000" dirty="0">
                <a:solidFill>
                  <a:schemeClr val="tx2"/>
                </a:solidFill>
              </a:rPr>
              <a:t>nd</a:t>
            </a:r>
            <a:r>
              <a:rPr lang="en-US" dirty="0">
                <a:solidFill>
                  <a:schemeClr val="tx2"/>
                </a:solidFill>
              </a:rPr>
              <a:t>, 3</a:t>
            </a:r>
            <a:r>
              <a:rPr lang="en-US" baseline="30000" dirty="0">
                <a:solidFill>
                  <a:schemeClr val="tx2"/>
                </a:solidFill>
              </a:rPr>
              <a:t>rd</a:t>
            </a:r>
            <a:r>
              <a:rPr lang="en-US" dirty="0">
                <a:solidFill>
                  <a:schemeClr val="tx2"/>
                </a:solidFill>
              </a:rPr>
              <a:t> and 4th 2023-2024 1</a:t>
            </a:r>
            <a:r>
              <a:rPr lang="en-US" baseline="30000" dirty="0">
                <a:solidFill>
                  <a:schemeClr val="tx2"/>
                </a:solidFill>
              </a:rPr>
              <a:t>st</a:t>
            </a:r>
            <a:r>
              <a:rPr lang="en-US" dirty="0">
                <a:solidFill>
                  <a:schemeClr val="tx2"/>
                </a:solidFill>
              </a:rPr>
              <a:t> quarter</a:t>
            </a:r>
          </a:p>
          <a:p>
            <a:pPr lvl="2"/>
            <a:r>
              <a:rPr lang="en-US" dirty="0">
                <a:solidFill>
                  <a:schemeClr val="tx2"/>
                </a:solidFill>
              </a:rPr>
              <a:t>September 2022-2023 quarters 2</a:t>
            </a:r>
            <a:r>
              <a:rPr lang="en-US" baseline="30000" dirty="0">
                <a:solidFill>
                  <a:schemeClr val="tx2"/>
                </a:solidFill>
              </a:rPr>
              <a:t>nd</a:t>
            </a:r>
            <a:r>
              <a:rPr lang="en-US" dirty="0">
                <a:solidFill>
                  <a:schemeClr val="tx2"/>
                </a:solidFill>
              </a:rPr>
              <a:t>, 3</a:t>
            </a:r>
            <a:r>
              <a:rPr lang="en-US" baseline="30000" dirty="0">
                <a:solidFill>
                  <a:schemeClr val="tx2"/>
                </a:solidFill>
              </a:rPr>
              <a:t>rd</a:t>
            </a:r>
            <a:r>
              <a:rPr lang="en-US" dirty="0">
                <a:solidFill>
                  <a:schemeClr val="tx2"/>
                </a:solidFill>
              </a:rPr>
              <a:t> and 4</a:t>
            </a:r>
            <a:r>
              <a:rPr lang="en-US" baseline="30000" dirty="0">
                <a:solidFill>
                  <a:schemeClr val="tx2"/>
                </a:solidFill>
              </a:rPr>
              <a:t>th</a:t>
            </a:r>
            <a:r>
              <a:rPr lang="en-US" dirty="0">
                <a:solidFill>
                  <a:schemeClr val="tx2"/>
                </a:solidFill>
              </a:rPr>
              <a:t> and 2023-2024 1</a:t>
            </a:r>
            <a:r>
              <a:rPr lang="en-US" baseline="30000" dirty="0">
                <a:solidFill>
                  <a:schemeClr val="tx2"/>
                </a:solidFill>
              </a:rPr>
              <a:t>st</a:t>
            </a:r>
            <a:r>
              <a:rPr lang="en-US" dirty="0">
                <a:solidFill>
                  <a:schemeClr val="tx2"/>
                </a:solidFill>
              </a:rPr>
              <a:t> </a:t>
            </a:r>
          </a:p>
          <a:p>
            <a:pPr lvl="2"/>
            <a:r>
              <a:rPr lang="en-US" dirty="0">
                <a:solidFill>
                  <a:schemeClr val="tx2"/>
                </a:solidFill>
              </a:rPr>
              <a:t>October 2022-2023 quarters 1-4 </a:t>
            </a:r>
          </a:p>
          <a:p>
            <a:pPr lvl="2"/>
            <a:r>
              <a:rPr lang="en-US" dirty="0">
                <a:solidFill>
                  <a:schemeClr val="tx2"/>
                </a:solidFill>
              </a:rPr>
              <a:t>December 2022-2023 quarters 1-4 </a:t>
            </a:r>
          </a:p>
          <a:p>
            <a:pPr lvl="1"/>
            <a:r>
              <a:rPr lang="en-US" dirty="0">
                <a:solidFill>
                  <a:schemeClr val="tx2"/>
                </a:solidFill>
              </a:rPr>
              <a:t>MIS Reports – Begin uploading MIS reports after Dec. 10th, 2023</a:t>
            </a:r>
          </a:p>
          <a:p>
            <a:pPr lvl="1"/>
            <a:r>
              <a:rPr lang="en-US" dirty="0">
                <a:solidFill>
                  <a:schemeClr val="tx2"/>
                </a:solidFill>
              </a:rPr>
              <a:t>Personnel/Human Resources info (interview questions, job postings, resumes and staff development plans </a:t>
            </a:r>
            <a:r>
              <a:rPr lang="en-US" dirty="0" err="1">
                <a:solidFill>
                  <a:schemeClr val="tx2"/>
                </a:solidFill>
              </a:rPr>
              <a:t>etc</a:t>
            </a:r>
            <a:r>
              <a:rPr lang="en-US" dirty="0">
                <a:solidFill>
                  <a:schemeClr val="tx2"/>
                </a:solidFill>
              </a:rPr>
              <a:t>…) </a:t>
            </a:r>
          </a:p>
          <a:p>
            <a:pPr lvl="1"/>
            <a:r>
              <a:rPr lang="en-US" dirty="0">
                <a:solidFill>
                  <a:schemeClr val="tx2"/>
                </a:solidFill>
              </a:rPr>
              <a:t>Use Accreditation tool to see breakdown of self study submission by BPS and where to find the info; ASR, Quarterly Reports, MIS reports, HR</a:t>
            </a:r>
          </a:p>
          <a:p>
            <a:pPr lvl="1"/>
            <a:endParaRPr lang="en-US" dirty="0"/>
          </a:p>
        </p:txBody>
      </p:sp>
    </p:spTree>
    <p:extLst>
      <p:ext uri="{BB962C8B-B14F-4D97-AF65-F5344CB8AC3E}">
        <p14:creationId xmlns:p14="http://schemas.microsoft.com/office/powerpoint/2010/main" val="2588643365"/>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BC41276089D54E9F15C22FFF54562C" ma:contentTypeVersion="11" ma:contentTypeDescription="Create a new document." ma:contentTypeScope="" ma:versionID="4cbcf41b64e73baa26d3d5465fed66ed">
  <xsd:schema xmlns:xsd="http://www.w3.org/2001/XMLSchema" xmlns:xs="http://www.w3.org/2001/XMLSchema" xmlns:p="http://schemas.microsoft.com/office/2006/metadata/properties" xmlns:ns3="acfd14af-4f9a-41ab-adc4-6078cd3ee15b" xmlns:ns4="225eb1bb-86c9-41f0-a704-1e5cc0b4d0bf" targetNamespace="http://schemas.microsoft.com/office/2006/metadata/properties" ma:root="true" ma:fieldsID="90e5044dea88a0cba56b1109dc7aa182" ns3:_="" ns4:_="">
    <xsd:import namespace="acfd14af-4f9a-41ab-adc4-6078cd3ee15b"/>
    <xsd:import namespace="225eb1bb-86c9-41f0-a704-1e5cc0b4d0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d14af-4f9a-41ab-adc4-6078cd3ee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5eb1bb-86c9-41f0-a704-1e5cc0b4d0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36C0B3-0AD5-4A56-AC76-7947CDA7A300}">
  <ds:schemaRefs>
    <ds:schemaRef ds:uri="http://schemas.microsoft.com/sharepoint/v3/contenttype/forms"/>
  </ds:schemaRefs>
</ds:datastoreItem>
</file>

<file path=customXml/itemProps2.xml><?xml version="1.0" encoding="utf-8"?>
<ds:datastoreItem xmlns:ds="http://schemas.openxmlformats.org/officeDocument/2006/customXml" ds:itemID="{0E141C68-87BA-49C5-8DB6-9E95FC3D21E7}">
  <ds:schemaRefs>
    <ds:schemaRef ds:uri="225eb1bb-86c9-41f0-a704-1e5cc0b4d0bf"/>
    <ds:schemaRef ds:uri="acfd14af-4f9a-41ab-adc4-6078cd3ee1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312511-795B-47D1-8BA5-D9D0E51EB25F}">
  <ds:schemaRefs>
    <ds:schemaRef ds:uri="http://purl.org/dc/dcmitype/"/>
    <ds:schemaRef ds:uri="http://schemas.microsoft.com/office/2006/documentManagement/types"/>
    <ds:schemaRef ds:uri="http://purl.org/dc/elements/1.1/"/>
    <ds:schemaRef ds:uri="http://schemas.microsoft.com/office/2006/metadata/properties"/>
    <ds:schemaRef ds:uri="225eb1bb-86c9-41f0-a704-1e5cc0b4d0bf"/>
    <ds:schemaRef ds:uri="http://purl.org/dc/terms/"/>
    <ds:schemaRef ds:uri="http://schemas.openxmlformats.org/package/2006/metadata/core-properties"/>
    <ds:schemaRef ds:uri="http://schemas.microsoft.com/office/infopath/2007/PartnerControls"/>
    <ds:schemaRef ds:uri="acfd14af-4f9a-41ab-adc4-6078cd3ee15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16747</TotalTime>
  <Words>1247</Words>
  <Application>Microsoft Office PowerPoint</Application>
  <PresentationFormat>Widescreen</PresentationFormat>
  <Paragraphs>122</Paragraphs>
  <Slides>12</Slides>
  <Notes>11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12</vt:i4>
      </vt:variant>
    </vt:vector>
  </HeadingPairs>
  <TitlesOfParts>
    <vt:vector size="21" baseType="lpstr">
      <vt:lpstr>Arial</vt:lpstr>
      <vt:lpstr>Calibri</vt:lpstr>
      <vt:lpstr>Symbol</vt:lpstr>
      <vt:lpstr>2_Custom Design</vt:lpstr>
      <vt:lpstr>Cover Master</vt:lpstr>
      <vt:lpstr>1_Section Master</vt:lpstr>
      <vt:lpstr>Section Master</vt:lpstr>
      <vt:lpstr>1_Cover Master</vt:lpstr>
      <vt:lpstr>2_Section Master</vt:lpstr>
      <vt:lpstr>PowerPoint Presentation</vt:lpstr>
      <vt:lpstr>PowerPoint Presentation</vt:lpstr>
      <vt:lpstr>Accreditation Timeline - updates</vt:lpstr>
      <vt:lpstr>BPS 7 – Self-Study Requirements</vt:lpstr>
      <vt:lpstr>BPS 7 – Self-Study Requirements</vt:lpstr>
      <vt:lpstr>Performance Indicators &amp; connection to Accreditation </vt:lpstr>
      <vt:lpstr>  GA-5B-Boiler Plate language</vt:lpstr>
      <vt:lpstr>SharePoint Updates</vt:lpstr>
      <vt:lpstr>Self Study Submission </vt:lpstr>
      <vt:lpstr>QUESTIONS?? </vt:lpstr>
      <vt:lpstr>Questions on Self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Sharp, Melissa R (HEALTH)</dc:creator>
  <cp:lastModifiedBy>Schraa, Melanie (OCFS)</cp:lastModifiedBy>
  <cp:revision>63</cp:revision>
  <cp:lastPrinted>2023-03-16T14:05:39Z</cp:lastPrinted>
  <dcterms:created xsi:type="dcterms:W3CDTF">2019-09-27T20:48:48Z</dcterms:created>
  <dcterms:modified xsi:type="dcterms:W3CDTF">2023-10-11T15:34:31Z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0x010100E6BC41276089D54E9F15C22FFF54562C</vt:lpwstr>
  </property>
</Properties>
</file>